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DCACA"/>
          </a:solidFill>
        </a:fill>
      </a:tcStyle>
    </a:wholeTbl>
    <a:band2H>
      <a:tcTxStyle b="def" i="def"/>
      <a:tcStyle>
        <a:tcBdr/>
        <a:fill>
          <a:solidFill>
            <a:srgbClr val="F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DBD0"/>
          </a:solidFill>
        </a:fill>
      </a:tcStyle>
    </a:wholeTbl>
    <a:band2H>
      <a:tcTxStyle b="def" i="def"/>
      <a:tcStyle>
        <a:tcBdr/>
        <a:fill>
          <a:solidFill>
            <a:srgbClr val="EFEE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8E2DE"/>
          </a:solidFill>
        </a:fill>
      </a:tcStyle>
    </a:wholeTbl>
    <a:band2H>
      <a:tcTxStyle b="def" i="def"/>
      <a:tcStyle>
        <a:tcBdr/>
        <a:fill>
          <a:solidFill>
            <a:srgbClr val="ECF1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hape 31"/>
          <p:cNvSpPr/>
          <p:nvPr>
            <p:ph type="sldImg"/>
          </p:nvPr>
        </p:nvSpPr>
        <p:spPr>
          <a:xfrm>
            <a:off x="1143000" y="685800"/>
            <a:ext cx="4572000" cy="3429000"/>
          </a:xfrm>
          <a:prstGeom prst="rect">
            <a:avLst/>
          </a:prstGeom>
        </p:spPr>
        <p:txBody>
          <a:bodyPr/>
          <a:lstStyle/>
          <a:p>
            <a:pPr/>
          </a:p>
        </p:txBody>
      </p:sp>
      <p:sp>
        <p:nvSpPr>
          <p:cNvPr id="32" name="Shape 3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 name="Shape 40"/>
          <p:cNvSpPr/>
          <p:nvPr>
            <p:ph type="sldImg"/>
          </p:nvPr>
        </p:nvSpPr>
        <p:spPr>
          <a:prstGeom prst="rect">
            <a:avLst/>
          </a:prstGeom>
        </p:spPr>
        <p:txBody>
          <a:bodyPr/>
          <a:lstStyle/>
          <a:p>
            <a:pPr/>
          </a:p>
        </p:txBody>
      </p:sp>
      <p:sp>
        <p:nvSpPr>
          <p:cNvPr id="41" name="Shape 41"/>
          <p:cNvSpPr/>
          <p:nvPr>
            <p:ph type="body" sz="quarter" idx="1"/>
          </p:nvPr>
        </p:nvSpPr>
        <p:spPr>
          <a:prstGeom prst="rect">
            <a:avLst/>
          </a:prstGeom>
        </p:spPr>
        <p:txBody>
          <a:bodyPr/>
          <a:lstStyle>
            <a:lvl1pPr>
              <a:defRPr sz="1100"/>
            </a:lvl1pPr>
          </a:lstStyle>
          <a:p>
            <a:pPr/>
            <a:r>
              <a:t>Who is familiar with bash? We will be using your machine specific CLI, I’m not familiar with Windows commands but I think they are for the most part similar to Mac/Linux commands.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defRPr sz="1100"/>
            </a:pPr>
            <a:r>
              <a:t>Through the magic of JavaScript promises, you can create functions that return promises to continues the safely ensure that contracts that other contracts are dependent on the execution of previous contracts.</a:t>
            </a:r>
          </a:p>
          <a:p>
            <a:pPr>
              <a:defRPr sz="1100"/>
            </a:pPr>
            <a:r>
              <a:t>For example, the deployment of B requires the address of A, perhaps as a constructor argument for B.</a:t>
            </a:r>
          </a:p>
          <a:p>
            <a:pPr>
              <a:defRPr sz="1100"/>
            </a:pPr>
            <a:r>
              <a:t>deployer.link(libCont, cont[])</a:t>
            </a:r>
          </a:p>
          <a:p>
            <a:pPr>
              <a:defRPr sz="1100"/>
            </a:pPr>
            <a:r>
              <a:t>	Can link a library contract to a single contract or an array of contracts</a:t>
            </a:r>
          </a:p>
          <a:p>
            <a:pPr>
              <a:defRPr sz="1100"/>
            </a:pPr>
            <a:r>
              <a:t>	</a:t>
            </a:r>
          </a:p>
          <a:p>
            <a:pPr>
              <a:defRPr sz="1100"/>
            </a:pPr>
            <a:r>
              <a:t>See the truffle docs API for deployer for the rest of the functionality that comes along with this deployment object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defRPr sz="1100"/>
            </a:pPr>
            <a:r>
              <a:t>Who is familiar with the term linking?</a:t>
            </a:r>
          </a:p>
          <a:p>
            <a:pPr>
              <a:defRPr sz="1100"/>
            </a:pPr>
            <a:r>
              <a:t>Why do you think we need linking, why doesn’t the import statement at the top of our contracts do enough?</a:t>
            </a:r>
          </a:p>
          <a:p>
            <a:pPr>
              <a:defRPr sz="1100"/>
            </a:pPr>
          </a:p>
          <a:p>
            <a:pPr>
              <a:defRPr sz="1100"/>
            </a:pPr>
            <a:r>
              <a:t>The import line in our contract was used for what is called the preprocessing phase of compilation which expands our source code to include the definitions of the library files (does not add the library functionality obviously otherwise its redundant on the blockchain)</a:t>
            </a:r>
          </a:p>
          <a:p>
            <a:pPr>
              <a:defRPr sz="1100"/>
            </a:pPr>
            <a:r>
              <a:t>Normally when we compile something like an executable in C, our executable file is expaned to include the machine code for the functionality of those libraries</a:t>
            </a:r>
          </a:p>
          <a:p>
            <a:pPr>
              <a:defRPr sz="1100"/>
            </a:pPr>
          </a:p>
          <a:p>
            <a:pPr>
              <a:defRPr sz="1100"/>
            </a:pPr>
            <a:r>
              <a:t>So… the linking phase in our migrating script allows our contracts to know where the library contract is on the blockchain when it needs to call it.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defRPr sz="1100"/>
            </a:pPr>
            <a:r>
              <a:t>What starts with A, ends with I and rhymes with ABI?</a:t>
            </a:r>
          </a:p>
          <a:p>
            <a:pPr>
              <a:defRPr sz="1100"/>
            </a:pPr>
            <a:r>
              <a:t>	The ABI acts like an API so when we call contract functions, we know how and what those functions need.</a:t>
            </a:r>
          </a:p>
          <a:p>
            <a:pPr>
              <a:defRPr sz="1100"/>
            </a:pPr>
            <a:r>
              <a:t>	Provides a way for us to encode into EVM machine code and decode from it as well</a:t>
            </a:r>
          </a:p>
          <a:p>
            <a:pPr>
              <a:defRPr sz="1100"/>
            </a:pPr>
            <a:r>
              <a:t>Example in MetaCoin.sol</a:t>
            </a:r>
          </a:p>
          <a:p>
            <a:pPr>
              <a:defRPr sz="1100"/>
            </a:pPr>
            <a:r>
              <a:t>	sendCoin function requires 56 bytes to call</a:t>
            </a:r>
          </a:p>
          <a:p>
            <a:pPr>
              <a:defRPr sz="1100"/>
            </a:pPr>
            <a:r>
              <a:t>		The contract signature is the first 4 bytes of a Keccak-256 hash (sn: which I’m assuming is used because it’s almost impossible to get a collision with hashes in your contract with that hash method with more than 4 bill combinations with 4 bytes).</a:t>
            </a:r>
          </a:p>
          <a:p>
            <a:pPr>
              <a:defRPr sz="1100"/>
            </a:pPr>
            <a:r>
              <a:t>		The sendTo address argument that is passed is padded to 20 bytes.</a:t>
            </a:r>
          </a:p>
          <a:p>
            <a:pPr>
              <a:defRPr sz="1100"/>
            </a:pPr>
            <a:r>
              <a:t>		The amount uint (alias for uint256) is well you guessed it 256 bits (32bytes)</a:t>
            </a:r>
          </a:p>
          <a:p>
            <a:pPr>
              <a:defRPr sz="1100"/>
            </a:pPr>
            <a:r>
              <a:t>		32+20+4 = 56</a:t>
            </a:r>
          </a:p>
          <a:p>
            <a:pPr>
              <a:defRPr sz="1100"/>
            </a:pPr>
            <a:r>
              <a:t>		Pq: why is the amount parameter defined as a uint?</a:t>
            </a:r>
          </a:p>
          <a:p>
            <a:pPr>
              <a:defRPr sz="1100"/>
            </a:pPr>
            <a:r>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 name="Shape 53"/>
          <p:cNvSpPr/>
          <p:nvPr>
            <p:ph type="sldImg"/>
          </p:nvPr>
        </p:nvSpPr>
        <p:spPr>
          <a:prstGeom prst="rect">
            <a:avLst/>
          </a:prstGeom>
        </p:spPr>
        <p:txBody>
          <a:bodyPr/>
          <a:lstStyle/>
          <a:p>
            <a:pPr/>
          </a:p>
        </p:txBody>
      </p:sp>
      <p:sp>
        <p:nvSpPr>
          <p:cNvPr id="54" name="Shape 54"/>
          <p:cNvSpPr/>
          <p:nvPr>
            <p:ph type="body" sz="quarter" idx="1"/>
          </p:nvPr>
        </p:nvSpPr>
        <p:spPr>
          <a:prstGeom prst="rect">
            <a:avLst/>
          </a:prstGeom>
        </p:spPr>
        <p:txBody>
          <a:bodyPr/>
          <a:lstStyle/>
          <a:p>
            <a:pPr>
              <a:defRPr sz="1100"/>
            </a:pPr>
            <a:r>
              <a:t>Follow the user specific instructions to download node.js (which includes npm)</a:t>
            </a:r>
          </a:p>
          <a:p>
            <a:pPr>
              <a:defRPr sz="1100"/>
            </a:pPr>
            <a:r>
              <a:t>Depending on your super user permissions, you might need to add the sudo command at the beginning of your command line</a:t>
            </a:r>
          </a:p>
          <a:p>
            <a:pPr>
              <a:defRPr sz="1100"/>
            </a:pPr>
            <a:r>
              <a:t>To test if node, npm and truffle were installed correctly type which command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 name="Shape 65"/>
          <p:cNvSpPr/>
          <p:nvPr>
            <p:ph type="sldImg"/>
          </p:nvPr>
        </p:nvSpPr>
        <p:spPr>
          <a:prstGeom prst="rect">
            <a:avLst/>
          </a:prstGeom>
        </p:spPr>
        <p:txBody>
          <a:bodyPr/>
          <a:lstStyle/>
          <a:p>
            <a:pPr/>
          </a:p>
        </p:txBody>
      </p:sp>
      <p:sp>
        <p:nvSpPr>
          <p:cNvPr id="66" name="Shape 66"/>
          <p:cNvSpPr/>
          <p:nvPr>
            <p:ph type="body" sz="quarter" idx="1"/>
          </p:nvPr>
        </p:nvSpPr>
        <p:spPr>
          <a:prstGeom prst="rect">
            <a:avLst/>
          </a:prstGeom>
        </p:spPr>
        <p:txBody>
          <a:bodyPr/>
          <a:lstStyle>
            <a:lvl1pPr>
              <a:defRPr sz="1100"/>
            </a:lvl1pPr>
          </a:lstStyle>
          <a:p>
            <a:pPr/>
            <a:r>
              <a:t>For the purposes of this talk, we aren’t going to focus on building a smart contract. We’ll use a prebuilt truffle box called MetaCoin to learn the ins and outs of truffle.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 name="Shape 77"/>
          <p:cNvSpPr/>
          <p:nvPr>
            <p:ph type="sldImg"/>
          </p:nvPr>
        </p:nvSpPr>
        <p:spPr>
          <a:prstGeom prst="rect">
            <a:avLst/>
          </a:prstGeom>
        </p:spPr>
        <p:txBody>
          <a:bodyPr/>
          <a:lstStyle/>
          <a:p>
            <a:pPr/>
          </a:p>
        </p:txBody>
      </p:sp>
      <p:sp>
        <p:nvSpPr>
          <p:cNvPr id="78" name="Shape 78"/>
          <p:cNvSpPr/>
          <p:nvPr>
            <p:ph type="body" sz="quarter" idx="1"/>
          </p:nvPr>
        </p:nvSpPr>
        <p:spPr>
          <a:prstGeom prst="rect">
            <a:avLst/>
          </a:prstGeom>
        </p:spPr>
        <p:txBody>
          <a:bodyPr/>
          <a:lstStyle>
            <a:lvl1pPr>
              <a:defRPr sz="1100"/>
            </a:lvl1pPr>
          </a:lstStyle>
          <a:p>
            <a:pPr/>
            <a:r>
              <a:t>Starts a Read-Eval-Print Loop or REPL to read truffle commands. Also known as a language shell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 name="Shape 88"/>
          <p:cNvSpPr/>
          <p:nvPr>
            <p:ph type="sldImg"/>
          </p:nvPr>
        </p:nvSpPr>
        <p:spPr>
          <a:prstGeom prst="rect">
            <a:avLst/>
          </a:prstGeom>
        </p:spPr>
        <p:txBody>
          <a:bodyPr/>
          <a:lstStyle/>
          <a:p>
            <a:pPr/>
          </a:p>
        </p:txBody>
      </p:sp>
      <p:sp>
        <p:nvSpPr>
          <p:cNvPr id="89" name="Shape 89"/>
          <p:cNvSpPr/>
          <p:nvPr>
            <p:ph type="body" sz="quarter" idx="1"/>
          </p:nvPr>
        </p:nvSpPr>
        <p:spPr>
          <a:prstGeom prst="rect">
            <a:avLst/>
          </a:prstGeom>
        </p:spPr>
        <p:txBody>
          <a:bodyPr/>
          <a:lstStyle/>
          <a:p>
            <a:pPr marR="152400" indent="152400">
              <a:lnSpc>
                <a:spcPct val="150000"/>
              </a:lnSpc>
              <a:defRPr sz="1100">
                <a:latin typeface="Verdana"/>
                <a:ea typeface="Verdana"/>
                <a:cs typeface="Verdana"/>
                <a:sym typeface="Verdana"/>
              </a:defRPr>
            </a:pPr>
            <a:r>
              <a:t>module</a:t>
            </a:r>
            <a:r>
              <a:rPr>
                <a:solidFill>
                  <a:srgbClr val="999999"/>
                </a:solidFill>
              </a:rPr>
              <a:t>.</a:t>
            </a:r>
            <a:r>
              <a:t>exports </a:t>
            </a:r>
            <a:r>
              <a:rPr>
                <a:solidFill>
                  <a:srgbClr val="A67F59"/>
                </a:solidFill>
              </a:rPr>
              <a:t>=</a:t>
            </a:r>
            <a:r>
              <a:t> </a:t>
            </a:r>
            <a:r>
              <a:rPr>
                <a:solidFill>
                  <a:srgbClr val="999999"/>
                </a:solidFill>
              </a:rPr>
              <a:t>{</a:t>
            </a:r>
            <a:br>
              <a:rPr>
                <a:solidFill>
                  <a:srgbClr val="999999"/>
                </a:solidFill>
              </a:rPr>
            </a:br>
            <a:r>
              <a:t>  networks</a:t>
            </a:r>
            <a:r>
              <a:rPr>
                <a:solidFill>
                  <a:srgbClr val="999999"/>
                </a:solidFill>
              </a:rPr>
              <a:t>:</a:t>
            </a:r>
            <a:r>
              <a:t> </a:t>
            </a:r>
            <a:r>
              <a:rPr>
                <a:solidFill>
                  <a:srgbClr val="999999"/>
                </a:solidFill>
              </a:rPr>
              <a:t>{</a:t>
            </a:r>
            <a:br>
              <a:rPr>
                <a:solidFill>
                  <a:srgbClr val="999999"/>
                </a:solidFill>
              </a:rPr>
            </a:br>
            <a:r>
              <a:t>    development</a:t>
            </a:r>
            <a:r>
              <a:rPr>
                <a:solidFill>
                  <a:srgbClr val="999999"/>
                </a:solidFill>
              </a:rPr>
              <a:t>:</a:t>
            </a:r>
            <a:r>
              <a:t> </a:t>
            </a:r>
            <a:r>
              <a:rPr>
                <a:solidFill>
                  <a:srgbClr val="999999"/>
                </a:solidFill>
              </a:rPr>
              <a:t>{</a:t>
            </a:r>
            <a:br>
              <a:rPr>
                <a:solidFill>
                  <a:srgbClr val="999999"/>
                </a:solidFill>
              </a:rPr>
            </a:br>
            <a:r>
              <a:t>      host</a:t>
            </a:r>
            <a:r>
              <a:rPr>
                <a:solidFill>
                  <a:srgbClr val="999999"/>
                </a:solidFill>
              </a:rPr>
              <a:t>:</a:t>
            </a:r>
            <a:r>
              <a:t> </a:t>
            </a:r>
            <a:r>
              <a:rPr>
                <a:solidFill>
                  <a:srgbClr val="669900"/>
                </a:solidFill>
              </a:rPr>
              <a:t>"127.0.0.1"</a:t>
            </a:r>
            <a:r>
              <a:rPr>
                <a:solidFill>
                  <a:srgbClr val="999999"/>
                </a:solidFill>
              </a:rPr>
              <a:t>,</a:t>
            </a:r>
            <a:br>
              <a:rPr>
                <a:solidFill>
                  <a:srgbClr val="999999"/>
                </a:solidFill>
              </a:rPr>
            </a:br>
            <a:r>
              <a:t>      port</a:t>
            </a:r>
            <a:r>
              <a:rPr>
                <a:solidFill>
                  <a:srgbClr val="999999"/>
                </a:solidFill>
              </a:rPr>
              <a:t>:</a:t>
            </a:r>
            <a:r>
              <a:t> </a:t>
            </a:r>
            <a:r>
              <a:rPr>
                <a:solidFill>
                  <a:srgbClr val="990055"/>
                </a:solidFill>
              </a:rPr>
              <a:t>8545</a:t>
            </a:r>
            <a:r>
              <a:rPr>
                <a:solidFill>
                  <a:srgbClr val="999999"/>
                </a:solidFill>
              </a:rPr>
              <a:t>,</a:t>
            </a:r>
            <a:br>
              <a:rPr>
                <a:solidFill>
                  <a:srgbClr val="999999"/>
                </a:solidFill>
              </a:rPr>
            </a:br>
            <a:r>
              <a:t>      network_id</a:t>
            </a:r>
            <a:r>
              <a:rPr>
                <a:solidFill>
                  <a:srgbClr val="999999"/>
                </a:solidFill>
              </a:rPr>
              <a:t>:</a:t>
            </a:r>
            <a:r>
              <a:t> </a:t>
            </a:r>
            <a:r>
              <a:rPr>
                <a:solidFill>
                  <a:srgbClr val="669900"/>
                </a:solidFill>
              </a:rPr>
              <a:t>"*"</a:t>
            </a:r>
            <a:r>
              <a:t> </a:t>
            </a:r>
            <a:r>
              <a:rPr>
                <a:solidFill>
                  <a:srgbClr val="708090"/>
                </a:solidFill>
              </a:rPr>
              <a:t>// Match any network id</a:t>
            </a:r>
            <a:br>
              <a:rPr>
                <a:solidFill>
                  <a:srgbClr val="708090"/>
                </a:solidFill>
              </a:rPr>
            </a:br>
            <a:r>
              <a:t>    </a:t>
            </a:r>
            <a:r>
              <a:rPr>
                <a:solidFill>
                  <a:srgbClr val="999999"/>
                </a:solidFill>
              </a:rPr>
              <a:t>}</a:t>
            </a:r>
            <a:br>
              <a:rPr>
                <a:solidFill>
                  <a:srgbClr val="999999"/>
                </a:solidFill>
              </a:rPr>
            </a:br>
            <a:r>
              <a:t>  </a:t>
            </a:r>
            <a:r>
              <a:rPr>
                <a:solidFill>
                  <a:srgbClr val="999999"/>
                </a:solidFill>
              </a:rPr>
              <a:t>}</a:t>
            </a:r>
            <a:br>
              <a:rPr>
                <a:solidFill>
                  <a:srgbClr val="999999"/>
                </a:solidFill>
              </a:rPr>
            </a:br>
            <a:r>
              <a:rPr>
                <a:solidFill>
                  <a:srgbClr val="999999"/>
                </a:solidFill>
              </a:rPr>
              <a:t>};</a:t>
            </a:r>
            <a:endParaRPr>
              <a:solidFill>
                <a:srgbClr val="999999"/>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 name="Shape 107"/>
          <p:cNvSpPr/>
          <p:nvPr>
            <p:ph type="sldImg"/>
          </p:nvPr>
        </p:nvSpPr>
        <p:spPr>
          <a:prstGeom prst="rect">
            <a:avLst/>
          </a:prstGeom>
        </p:spPr>
        <p:txBody>
          <a:bodyPr/>
          <a:lstStyle/>
          <a:p>
            <a:pPr/>
          </a:p>
        </p:txBody>
      </p:sp>
      <p:sp>
        <p:nvSpPr>
          <p:cNvPr id="108" name="Shape 108"/>
          <p:cNvSpPr/>
          <p:nvPr>
            <p:ph type="body" sz="quarter" idx="1"/>
          </p:nvPr>
        </p:nvSpPr>
        <p:spPr>
          <a:prstGeom prst="rect">
            <a:avLst/>
          </a:prstGeom>
        </p:spPr>
        <p:txBody>
          <a:bodyPr/>
          <a:lstStyle>
            <a:lvl1pPr>
              <a:defRPr sz="1100"/>
            </a:lvl1pPr>
          </a:lstStyle>
          <a:p>
            <a:pPr/>
            <a:r>
              <a:t>Don’t worry about editing the build files, they’ll just be overwritten in the compilation process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sldImg"/>
          </p:nvPr>
        </p:nvSpPr>
        <p:spPr>
          <a:prstGeom prst="rect">
            <a:avLst/>
          </a:prstGeom>
        </p:spPr>
        <p:txBody>
          <a:bodyPr/>
          <a:lstStyle/>
          <a:p>
            <a:pPr/>
          </a:p>
        </p:txBody>
      </p:sp>
      <p:sp>
        <p:nvSpPr>
          <p:cNvPr id="120" name="Shape 120"/>
          <p:cNvSpPr/>
          <p:nvPr>
            <p:ph type="body" sz="quarter" idx="1"/>
          </p:nvPr>
        </p:nvSpPr>
        <p:spPr>
          <a:prstGeom prst="rect">
            <a:avLst/>
          </a:prstGeom>
        </p:spPr>
        <p:txBody>
          <a:bodyPr/>
          <a:lstStyle/>
          <a:p>
            <a:pPr>
              <a:defRPr sz="1100"/>
            </a:pPr>
            <a:r>
              <a:t>Who is familiar with libraries or dependencies?</a:t>
            </a:r>
          </a:p>
          <a:p>
            <a:pPr>
              <a:defRPr sz="1100"/>
            </a:pPr>
            <a:r>
              <a:t>	If we want to keep our contracts concise and eliminate redundancy on the blockchain, we call upon libraries to do the work for us.</a:t>
            </a:r>
          </a:p>
          <a:p>
            <a:pPr>
              <a:defRPr sz="1100"/>
            </a:pPr>
            <a:r>
              <a:t>Show example in MetaCoin.sol import. Imports ConvertLib.sol.</a:t>
            </a:r>
          </a:p>
          <a:p>
            <a:pPr>
              <a:defRPr sz="1100"/>
            </a:pPr>
            <a:r>
              <a:t>	The naive way would be...</a:t>
            </a:r>
          </a:p>
          <a:p>
            <a:pPr>
              <a:defRPr sz="1100"/>
            </a:pPr>
            <a:r>
              <a:t>	Even though only one of our contracts in this example uses the ConvertLib, if we had other contracts that needed to convert, we can just call upon it.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defRPr sz="1100"/>
            </a:pPr>
            <a:r>
              <a:t>Don’t worry if you don’t know any JavaScript, this is quite easy, we’re just connecting the pipeline with these scripts</a:t>
            </a:r>
          </a:p>
          <a:p>
            <a:pPr>
              <a:defRPr sz="1100"/>
            </a:pPr>
          </a:p>
          <a:p>
            <a:pPr>
              <a:defRPr sz="1100"/>
            </a:pPr>
            <a:r>
              <a:t>Go through the migrations/ directory and explain the naming of migration files. </a:t>
            </a:r>
          </a:p>
          <a:p>
            <a:pPr>
              <a:defRPr sz="1100"/>
            </a:pPr>
            <a:r>
              <a:t>Number prefix is required for confirming migrations runs successfully, everything else after is for documenting certain migration events.</a:t>
            </a:r>
          </a:p>
          <a:p>
            <a:pPr>
              <a:defRPr sz="1100"/>
            </a:pPr>
            <a:r>
              <a:t>Vim into a migration file</a:t>
            </a:r>
          </a:p>
          <a:p>
            <a:pPr indent="457200">
              <a:defRPr sz="1100"/>
            </a:pPr>
            <a:r>
              <a:t>abstract.requires() returns contract abstraction to use in the script. Cannot require a source directory, must require each contract explicitly.</a:t>
            </a:r>
          </a:p>
          <a:p>
            <a:pPr indent="457200">
              <a:defRPr sz="1100"/>
            </a:pPr>
            <a:r>
              <a:t>What does the function with the deployer parameter return?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defRPr sz="1100"/>
            </a:pPr>
            <a:r>
              <a:t>If you think abstractly as your contracts on your machine existing as a local git repo, they are staged and committed in one step with the deploy function inside of your migration files</a:t>
            </a:r>
          </a:p>
          <a:p>
            <a:pPr>
              <a:defRPr sz="1100"/>
            </a:pPr>
            <a:r>
              <a:t>These deployment functions can have multiple parameters besides the deployer object</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p:bg>
      <p:bgPr>
        <a:solidFill>
          <a:schemeClr val="accent1"/>
        </a:solidFill>
      </p:bgPr>
    </p:bg>
    <p:spTree>
      <p:nvGrpSpPr>
        <p:cNvPr id="1" name=""/>
        <p:cNvGrpSpPr/>
        <p:nvPr/>
      </p:nvGrpSpPr>
      <p:grpSpPr>
        <a:xfrm>
          <a:off x="0" y="0"/>
          <a:ext cx="0" cy="0"/>
          <a:chOff x="0" y="0"/>
          <a:chExt cx="0" cy="0"/>
        </a:xfrm>
      </p:grpSpPr>
      <p:sp>
        <p:nvSpPr>
          <p:cNvPr id="12" name="Shape 12"/>
          <p:cNvSpPr/>
          <p:nvPr/>
        </p:nvSpPr>
        <p:spPr>
          <a:xfrm>
            <a:off x="0" y="1270"/>
            <a:ext cx="9144000" cy="5143501"/>
          </a:xfrm>
          <a:prstGeom prst="rect">
            <a:avLst/>
          </a:prstGeom>
          <a:solidFill>
            <a:schemeClr val="accent1"/>
          </a:solidFill>
          <a:ln w="12700">
            <a:miter lim="400000"/>
          </a:ln>
        </p:spPr>
        <p:txBody>
          <a:bodyPr lIns="45719" rIns="45719"/>
          <a:lstStyle/>
          <a:p>
            <a:pPr>
              <a:defRPr>
                <a:solidFill>
                  <a:srgbClr val="FFFFFF"/>
                </a:solidFill>
                <a:latin typeface="Calibri"/>
                <a:ea typeface="Calibri"/>
                <a:cs typeface="Calibri"/>
                <a:sym typeface="Calibri"/>
              </a:defRPr>
            </a:pPr>
          </a:p>
        </p:txBody>
      </p:sp>
      <p:sp>
        <p:nvSpPr>
          <p:cNvPr id="13" name="Title Text"/>
          <p:cNvSpPr txBox="1"/>
          <p:nvPr>
            <p:ph type="title"/>
          </p:nvPr>
        </p:nvSpPr>
        <p:spPr>
          <a:xfrm>
            <a:off x="452627" y="577850"/>
            <a:ext cx="8086802" cy="2514600"/>
          </a:xfrm>
          <a:prstGeom prst="rect">
            <a:avLst/>
          </a:prstGeom>
        </p:spPr>
        <p:txBody>
          <a:bodyPr anchor="b"/>
          <a:lstStyle>
            <a:lvl1pPr>
              <a:lnSpc>
                <a:spcPct val="80000"/>
              </a:lnSpc>
              <a:defRPr sz="6600">
                <a:solidFill>
                  <a:srgbClr val="FFFFFF"/>
                </a:solidFill>
              </a:defRPr>
            </a:lvl1pPr>
          </a:lstStyle>
          <a:p>
            <a:pPr/>
            <a:r>
              <a:t>Title Text</a:t>
            </a:r>
          </a:p>
        </p:txBody>
      </p:sp>
      <p:sp>
        <p:nvSpPr>
          <p:cNvPr id="14" name="Body Level One…"/>
          <p:cNvSpPr txBox="1"/>
          <p:nvPr>
            <p:ph type="body" sz="quarter" idx="1"/>
          </p:nvPr>
        </p:nvSpPr>
        <p:spPr>
          <a:xfrm>
            <a:off x="500633" y="3155157"/>
            <a:ext cx="6921301" cy="1234501"/>
          </a:xfrm>
          <a:prstGeom prst="rect">
            <a:avLst/>
          </a:prstGeom>
        </p:spPr>
        <p:txBody>
          <a:bodyPr/>
          <a:lstStyle>
            <a:lvl1pPr marL="342900" indent="-228600">
              <a:buClrTx/>
              <a:buSzTx/>
              <a:buFontTx/>
              <a:buNone/>
              <a:defRPr sz="2400">
                <a:solidFill>
                  <a:srgbClr val="FFFFFF"/>
                </a:solidFill>
              </a:defRPr>
            </a:lvl1pPr>
            <a:lvl2pPr marL="342900" indent="228600">
              <a:buClrTx/>
              <a:buSzTx/>
              <a:buFontTx/>
              <a:buNone/>
              <a:defRPr sz="2400">
                <a:solidFill>
                  <a:srgbClr val="FFFFFF"/>
                </a:solidFill>
              </a:defRPr>
            </a:lvl2pPr>
            <a:lvl3pPr marL="342900" indent="704850">
              <a:buClrTx/>
              <a:buSzTx/>
              <a:buFontTx/>
              <a:buNone/>
              <a:defRPr sz="2400">
                <a:solidFill>
                  <a:srgbClr val="FFFFFF"/>
                </a:solidFill>
              </a:defRPr>
            </a:lvl3pPr>
            <a:lvl4pPr marL="342900" indent="1168400">
              <a:buClrTx/>
              <a:buSzTx/>
              <a:buFontTx/>
              <a:buNone/>
              <a:defRPr sz="2400">
                <a:solidFill>
                  <a:srgbClr val="FFFFFF"/>
                </a:solidFill>
              </a:defRPr>
            </a:lvl4pPr>
            <a:lvl5pPr marL="342900" indent="1625600">
              <a:buClrTx/>
              <a:buSzTx/>
              <a:buFont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pic>
        <p:nvPicPr>
          <p:cNvPr id="15" name="Shape 15" descr="Shape 15"/>
          <p:cNvPicPr>
            <a:picLocks noChangeAspect="1"/>
          </p:cNvPicPr>
          <p:nvPr/>
        </p:nvPicPr>
        <p:blipFill>
          <a:blip r:embed="rId2">
            <a:extLst/>
          </a:blip>
          <a:stretch>
            <a:fillRect/>
          </a:stretch>
        </p:blipFill>
        <p:spPr>
          <a:xfrm>
            <a:off x="6853687" y="3155157"/>
            <a:ext cx="1857257" cy="1728683"/>
          </a:xfrm>
          <a:prstGeom prst="rect">
            <a:avLst/>
          </a:prstGeom>
          <a:ln w="12700">
            <a:miter lim="400000"/>
          </a:ln>
        </p:spPr>
      </p:pic>
      <p:sp>
        <p:nvSpPr>
          <p:cNvPr id="16" name="Slide Number"/>
          <p:cNvSpPr txBox="1"/>
          <p:nvPr>
            <p:ph type="sldNum" sz="quarter" idx="2"/>
          </p:nvPr>
        </p:nvSpPr>
        <p:spPr>
          <a:xfrm>
            <a:off x="4419600" y="3568412"/>
            <a:ext cx="2133600" cy="119885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OBJECT">
    <p:spTree>
      <p:nvGrpSpPr>
        <p:cNvPr id="1" name=""/>
        <p:cNvGrpSpPr/>
        <p:nvPr/>
      </p:nvGrpSpPr>
      <p:grpSpPr>
        <a:xfrm>
          <a:off x="0" y="0"/>
          <a:ext cx="0" cy="0"/>
          <a:chOff x="0" y="0"/>
          <a:chExt cx="0" cy="0"/>
        </a:xfrm>
      </p:grpSpPr>
      <p:sp>
        <p:nvSpPr>
          <p:cNvPr id="23" name="Title Text"/>
          <p:cNvSpPr txBox="1"/>
          <p:nvPr>
            <p:ph type="title"/>
          </p:nvPr>
        </p:nvSpPr>
        <p:spPr>
          <a:prstGeom prst="rect">
            <a:avLst/>
          </a:prstGeom>
        </p:spPr>
        <p:txBody>
          <a:bodyPr/>
          <a:lstStyle/>
          <a:p>
            <a:pPr/>
            <a:r>
              <a:t>Title Text</a:t>
            </a:r>
          </a:p>
        </p:txBody>
      </p:sp>
      <p:sp>
        <p:nvSpPr>
          <p:cNvPr id="24"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92918" y="374650"/>
            <a:ext cx="8079600" cy="1243500"/>
          </a:xfrm>
          <a:prstGeom prst="rect">
            <a:avLst/>
          </a:prstGeom>
          <a:ln w="12700">
            <a:miter lim="400000"/>
          </a:ln>
          <a:extLst>
            <a:ext uri="{C572A759-6A51-4108-AA02-DFA0A04FC94B}">
              <ma14:wrappingTextBoxFlag xmlns:ma14="http://schemas.microsoft.com/office/mac/drawingml/2011/main" val="1"/>
            </a:ext>
          </a:extLst>
        </p:spPr>
        <p:txBody>
          <a:bodyPr lIns="68574" tIns="68574" rIns="68574" bIns="68574" anchor="ctr">
            <a:normAutofit fontScale="100000" lnSpcReduction="0"/>
          </a:bodyPr>
          <a:lstStyle/>
          <a:p>
            <a:pPr/>
            <a:r>
              <a:t>Title Text</a:t>
            </a:r>
          </a:p>
        </p:txBody>
      </p:sp>
      <p:sp>
        <p:nvSpPr>
          <p:cNvPr id="3" name="Body Level One…"/>
          <p:cNvSpPr txBox="1"/>
          <p:nvPr>
            <p:ph type="body" idx="1"/>
          </p:nvPr>
        </p:nvSpPr>
        <p:spPr>
          <a:xfrm>
            <a:off x="507491" y="1508760"/>
            <a:ext cx="8065201" cy="2824501"/>
          </a:xfrm>
          <a:prstGeom prst="rect">
            <a:avLst/>
          </a:prstGeom>
          <a:ln w="12700">
            <a:miter lim="400000"/>
          </a:ln>
          <a:extLst>
            <a:ext uri="{C572A759-6A51-4108-AA02-DFA0A04FC94B}">
              <ma14:wrappingTextBoxFlag xmlns:ma14="http://schemas.microsoft.com/office/mac/drawingml/2011/main" val="1"/>
            </a:ext>
          </a:extLst>
        </p:spPr>
        <p:txBody>
          <a:bodyPr lIns="68574" tIns="68574" rIns="68574" bIns="6857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pic>
        <p:nvPicPr>
          <p:cNvPr id="4" name="Shape 21" descr="Shape 21"/>
          <p:cNvPicPr>
            <a:picLocks noChangeAspect="1"/>
          </p:cNvPicPr>
          <p:nvPr/>
        </p:nvPicPr>
        <p:blipFill>
          <a:blip r:embed="rId2">
            <a:extLst/>
          </a:blip>
          <a:stretch>
            <a:fillRect/>
          </a:stretch>
        </p:blipFill>
        <p:spPr>
          <a:xfrm>
            <a:off x="7477889" y="333163"/>
            <a:ext cx="1173195" cy="405696"/>
          </a:xfrm>
          <a:prstGeom prst="rect">
            <a:avLst/>
          </a:prstGeom>
          <a:ln w="12700">
            <a:miter lim="400000"/>
          </a:ln>
        </p:spPr>
      </p:pic>
      <p:sp>
        <p:nvSpPr>
          <p:cNvPr id="5" name="Slide Number"/>
          <p:cNvSpPr txBox="1"/>
          <p:nvPr>
            <p:ph type="sldNum" sz="quarter" idx="2"/>
          </p:nvPr>
        </p:nvSpPr>
        <p:spPr>
          <a:xfrm>
            <a:off x="7660544" y="4256358"/>
            <a:ext cx="1106900" cy="1198851"/>
          </a:xfrm>
          <a:prstGeom prst="rect">
            <a:avLst/>
          </a:prstGeom>
          <a:ln w="12700">
            <a:miter lim="400000"/>
          </a:ln>
        </p:spPr>
        <p:txBody>
          <a:bodyPr wrap="none" lIns="34275" tIns="34275" rIns="34275" bIns="34275" anchor="b">
            <a:spAutoFit/>
          </a:bodyPr>
          <a:lstStyle>
            <a:lvl1pPr algn="r">
              <a:defRPr sz="7700">
                <a:solidFill>
                  <a:schemeClr val="accent1"/>
                </a:solidFill>
                <a:latin typeface="Calibri"/>
                <a:ea typeface="Calibri"/>
                <a:cs typeface="Calibri"/>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Lst>
  <p:transition xmlns:p14="http://schemas.microsoft.com/office/powerpoint/2010/main" spd="med" advClick="1"/>
  <p:txStyles>
    <p:titleStyle>
      <a:lvl1pPr marL="0" marR="0" indent="0" algn="l" defTabSz="914400" rtl="0" latinLnBrk="0">
        <a:lnSpc>
          <a:spcPct val="85000"/>
        </a:lnSpc>
        <a:spcBef>
          <a:spcPts val="0"/>
        </a:spcBef>
        <a:spcAft>
          <a:spcPts val="0"/>
        </a:spcAft>
        <a:buClrTx/>
        <a:buSzTx/>
        <a:buFontTx/>
        <a:buNone/>
        <a:tabLst/>
        <a:defRPr b="0" baseline="0" cap="none" i="0" spc="0" strike="noStrike" sz="4100" u="none">
          <a:ln>
            <a:noFill/>
          </a:ln>
          <a:solidFill>
            <a:schemeClr val="accent1"/>
          </a:solidFill>
          <a:uFillTx/>
          <a:latin typeface="Calibri"/>
          <a:ea typeface="Calibri"/>
          <a:cs typeface="Calibri"/>
          <a:sym typeface="Calibri"/>
        </a:defRPr>
      </a:lvl1pPr>
      <a:lvl2pPr marL="0" marR="0" indent="0" algn="l" defTabSz="914400" rtl="0" latinLnBrk="0">
        <a:lnSpc>
          <a:spcPct val="85000"/>
        </a:lnSpc>
        <a:spcBef>
          <a:spcPts val="0"/>
        </a:spcBef>
        <a:spcAft>
          <a:spcPts val="0"/>
        </a:spcAft>
        <a:buClrTx/>
        <a:buSzTx/>
        <a:buFontTx/>
        <a:buNone/>
        <a:tabLst/>
        <a:defRPr b="0" baseline="0" cap="none" i="0" spc="0" strike="noStrike" sz="4100" u="none">
          <a:ln>
            <a:noFill/>
          </a:ln>
          <a:solidFill>
            <a:schemeClr val="accent1"/>
          </a:solidFill>
          <a:uFillTx/>
          <a:latin typeface="Calibri"/>
          <a:ea typeface="Calibri"/>
          <a:cs typeface="Calibri"/>
          <a:sym typeface="Calibri"/>
        </a:defRPr>
      </a:lvl2pPr>
      <a:lvl3pPr marL="0" marR="0" indent="0" algn="l" defTabSz="914400" rtl="0" latinLnBrk="0">
        <a:lnSpc>
          <a:spcPct val="85000"/>
        </a:lnSpc>
        <a:spcBef>
          <a:spcPts val="0"/>
        </a:spcBef>
        <a:spcAft>
          <a:spcPts val="0"/>
        </a:spcAft>
        <a:buClrTx/>
        <a:buSzTx/>
        <a:buFontTx/>
        <a:buNone/>
        <a:tabLst/>
        <a:defRPr b="0" baseline="0" cap="none" i="0" spc="0" strike="noStrike" sz="4100" u="none">
          <a:ln>
            <a:noFill/>
          </a:ln>
          <a:solidFill>
            <a:schemeClr val="accent1"/>
          </a:solidFill>
          <a:uFillTx/>
          <a:latin typeface="Calibri"/>
          <a:ea typeface="Calibri"/>
          <a:cs typeface="Calibri"/>
          <a:sym typeface="Calibri"/>
        </a:defRPr>
      </a:lvl3pPr>
      <a:lvl4pPr marL="0" marR="0" indent="0" algn="l" defTabSz="914400" rtl="0" latinLnBrk="0">
        <a:lnSpc>
          <a:spcPct val="85000"/>
        </a:lnSpc>
        <a:spcBef>
          <a:spcPts val="0"/>
        </a:spcBef>
        <a:spcAft>
          <a:spcPts val="0"/>
        </a:spcAft>
        <a:buClrTx/>
        <a:buSzTx/>
        <a:buFontTx/>
        <a:buNone/>
        <a:tabLst/>
        <a:defRPr b="0" baseline="0" cap="none" i="0" spc="0" strike="noStrike" sz="4100" u="none">
          <a:ln>
            <a:noFill/>
          </a:ln>
          <a:solidFill>
            <a:schemeClr val="accent1"/>
          </a:solidFill>
          <a:uFillTx/>
          <a:latin typeface="Calibri"/>
          <a:ea typeface="Calibri"/>
          <a:cs typeface="Calibri"/>
          <a:sym typeface="Calibri"/>
        </a:defRPr>
      </a:lvl4pPr>
      <a:lvl5pPr marL="0" marR="0" indent="0" algn="l" defTabSz="914400" rtl="0" latinLnBrk="0">
        <a:lnSpc>
          <a:spcPct val="85000"/>
        </a:lnSpc>
        <a:spcBef>
          <a:spcPts val="0"/>
        </a:spcBef>
        <a:spcAft>
          <a:spcPts val="0"/>
        </a:spcAft>
        <a:buClrTx/>
        <a:buSzTx/>
        <a:buFontTx/>
        <a:buNone/>
        <a:tabLst/>
        <a:defRPr b="0" baseline="0" cap="none" i="0" spc="0" strike="noStrike" sz="4100" u="none">
          <a:ln>
            <a:noFill/>
          </a:ln>
          <a:solidFill>
            <a:schemeClr val="accent1"/>
          </a:solidFill>
          <a:uFillTx/>
          <a:latin typeface="Calibri"/>
          <a:ea typeface="Calibri"/>
          <a:cs typeface="Calibri"/>
          <a:sym typeface="Calibri"/>
        </a:defRPr>
      </a:lvl5pPr>
      <a:lvl6pPr marL="0" marR="0" indent="0" algn="l" defTabSz="914400" rtl="0" latinLnBrk="0">
        <a:lnSpc>
          <a:spcPct val="85000"/>
        </a:lnSpc>
        <a:spcBef>
          <a:spcPts val="0"/>
        </a:spcBef>
        <a:spcAft>
          <a:spcPts val="0"/>
        </a:spcAft>
        <a:buClrTx/>
        <a:buSzTx/>
        <a:buFontTx/>
        <a:buNone/>
        <a:tabLst/>
        <a:defRPr b="0" baseline="0" cap="none" i="0" spc="0" strike="noStrike" sz="4100" u="none">
          <a:ln>
            <a:noFill/>
          </a:ln>
          <a:solidFill>
            <a:schemeClr val="accent1"/>
          </a:solidFill>
          <a:uFillTx/>
          <a:latin typeface="Calibri"/>
          <a:ea typeface="Calibri"/>
          <a:cs typeface="Calibri"/>
          <a:sym typeface="Calibri"/>
        </a:defRPr>
      </a:lvl6pPr>
      <a:lvl7pPr marL="0" marR="0" indent="0" algn="l" defTabSz="914400" rtl="0" latinLnBrk="0">
        <a:lnSpc>
          <a:spcPct val="85000"/>
        </a:lnSpc>
        <a:spcBef>
          <a:spcPts val="0"/>
        </a:spcBef>
        <a:spcAft>
          <a:spcPts val="0"/>
        </a:spcAft>
        <a:buClrTx/>
        <a:buSzTx/>
        <a:buFontTx/>
        <a:buNone/>
        <a:tabLst/>
        <a:defRPr b="0" baseline="0" cap="none" i="0" spc="0" strike="noStrike" sz="4100" u="none">
          <a:ln>
            <a:noFill/>
          </a:ln>
          <a:solidFill>
            <a:schemeClr val="accent1"/>
          </a:solidFill>
          <a:uFillTx/>
          <a:latin typeface="Calibri"/>
          <a:ea typeface="Calibri"/>
          <a:cs typeface="Calibri"/>
          <a:sym typeface="Calibri"/>
        </a:defRPr>
      </a:lvl7pPr>
      <a:lvl8pPr marL="0" marR="0" indent="0" algn="l" defTabSz="914400" rtl="0" latinLnBrk="0">
        <a:lnSpc>
          <a:spcPct val="85000"/>
        </a:lnSpc>
        <a:spcBef>
          <a:spcPts val="0"/>
        </a:spcBef>
        <a:spcAft>
          <a:spcPts val="0"/>
        </a:spcAft>
        <a:buClrTx/>
        <a:buSzTx/>
        <a:buFontTx/>
        <a:buNone/>
        <a:tabLst/>
        <a:defRPr b="0" baseline="0" cap="none" i="0" spc="0" strike="noStrike" sz="4100" u="none">
          <a:ln>
            <a:noFill/>
          </a:ln>
          <a:solidFill>
            <a:schemeClr val="accent1"/>
          </a:solidFill>
          <a:uFillTx/>
          <a:latin typeface="Calibri"/>
          <a:ea typeface="Calibri"/>
          <a:cs typeface="Calibri"/>
          <a:sym typeface="Calibri"/>
        </a:defRPr>
      </a:lvl8pPr>
      <a:lvl9pPr marL="0" marR="0" indent="0" algn="l" defTabSz="914400" rtl="0" latinLnBrk="0">
        <a:lnSpc>
          <a:spcPct val="85000"/>
        </a:lnSpc>
        <a:spcBef>
          <a:spcPts val="0"/>
        </a:spcBef>
        <a:spcAft>
          <a:spcPts val="0"/>
        </a:spcAft>
        <a:buClrTx/>
        <a:buSzTx/>
        <a:buFontTx/>
        <a:buNone/>
        <a:tabLst/>
        <a:defRPr b="0" baseline="0" cap="none" i="0" spc="0" strike="noStrike" sz="4100" u="none">
          <a:ln>
            <a:noFill/>
          </a:ln>
          <a:solidFill>
            <a:schemeClr val="accent1"/>
          </a:solidFill>
          <a:uFillTx/>
          <a:latin typeface="Calibri"/>
          <a:ea typeface="Calibri"/>
          <a:cs typeface="Calibri"/>
          <a:sym typeface="Calibri"/>
        </a:defRPr>
      </a:lvl9pPr>
    </p:titleStyle>
    <p:bodyStyle>
      <a:lvl1pPr marL="457200" marR="0" indent="-342900" algn="l" defTabSz="914400" rtl="0" latinLnBrk="0">
        <a:lnSpc>
          <a:spcPct val="85000"/>
        </a:lnSpc>
        <a:spcBef>
          <a:spcPts val="1000"/>
        </a:spcBef>
        <a:spcAft>
          <a:spcPts val="0"/>
        </a:spcAft>
        <a:buClr>
          <a:srgbClr val="262626"/>
        </a:buClr>
        <a:buSzPts val="1800"/>
        <a:buFont typeface="Arial"/>
        <a:buChar char=" "/>
        <a:tabLst/>
        <a:defRPr b="0" baseline="0" cap="none" i="0" spc="0" strike="noStrike" sz="1800" u="none">
          <a:ln>
            <a:noFill/>
          </a:ln>
          <a:solidFill>
            <a:srgbClr val="262626"/>
          </a:solidFill>
          <a:uFillTx/>
          <a:latin typeface="Calibri"/>
          <a:ea typeface="Calibri"/>
          <a:cs typeface="Calibri"/>
          <a:sym typeface="Calibri"/>
        </a:defRPr>
      </a:lvl1pPr>
      <a:lvl2pPr marL="914400" marR="0" indent="-342900" algn="l" defTabSz="914400" rtl="0" latinLnBrk="0">
        <a:lnSpc>
          <a:spcPct val="85000"/>
        </a:lnSpc>
        <a:spcBef>
          <a:spcPts val="1000"/>
        </a:spcBef>
        <a:spcAft>
          <a:spcPts val="0"/>
        </a:spcAft>
        <a:buClr>
          <a:srgbClr val="262626"/>
        </a:buClr>
        <a:buSzPts val="1800"/>
        <a:buFont typeface="Arial"/>
        <a:buChar char=" "/>
        <a:tabLst/>
        <a:defRPr b="0" baseline="0" cap="none" i="0" spc="0" strike="noStrike" sz="1800" u="none">
          <a:ln>
            <a:noFill/>
          </a:ln>
          <a:solidFill>
            <a:srgbClr val="262626"/>
          </a:solidFill>
          <a:uFillTx/>
          <a:latin typeface="Calibri"/>
          <a:ea typeface="Calibri"/>
          <a:cs typeface="Calibri"/>
          <a:sym typeface="Calibri"/>
        </a:defRPr>
      </a:lvl2pPr>
      <a:lvl3pPr marL="1436369" marR="0" indent="-388619" algn="l" defTabSz="914400" rtl="0" latinLnBrk="0">
        <a:lnSpc>
          <a:spcPct val="85000"/>
        </a:lnSpc>
        <a:spcBef>
          <a:spcPts val="1000"/>
        </a:spcBef>
        <a:spcAft>
          <a:spcPts val="0"/>
        </a:spcAft>
        <a:buClr>
          <a:srgbClr val="262626"/>
        </a:buClr>
        <a:buSzPts val="1800"/>
        <a:buFont typeface="Arial"/>
        <a:buChar char=" "/>
        <a:tabLst/>
        <a:defRPr b="0" baseline="0" cap="none" i="0" spc="0" strike="noStrike" sz="1800" u="none">
          <a:ln>
            <a:noFill/>
          </a:ln>
          <a:solidFill>
            <a:srgbClr val="262626"/>
          </a:solidFill>
          <a:uFillTx/>
          <a:latin typeface="Calibri"/>
          <a:ea typeface="Calibri"/>
          <a:cs typeface="Calibri"/>
          <a:sym typeface="Calibri"/>
        </a:defRPr>
      </a:lvl3pPr>
      <a:lvl4pPr marL="1919514" marR="0" indent="-408214" algn="l" defTabSz="914400" rtl="0" latinLnBrk="0">
        <a:lnSpc>
          <a:spcPct val="85000"/>
        </a:lnSpc>
        <a:spcBef>
          <a:spcPts val="1000"/>
        </a:spcBef>
        <a:spcAft>
          <a:spcPts val="0"/>
        </a:spcAft>
        <a:buClr>
          <a:srgbClr val="262626"/>
        </a:buClr>
        <a:buSzPts val="1800"/>
        <a:buFont typeface="Arial"/>
        <a:buChar char=" "/>
        <a:tabLst/>
        <a:defRPr b="0" baseline="0" cap="none" i="0" spc="0" strike="noStrike" sz="1800" u="none">
          <a:ln>
            <a:noFill/>
          </a:ln>
          <a:solidFill>
            <a:srgbClr val="262626"/>
          </a:solidFill>
          <a:uFillTx/>
          <a:latin typeface="Calibri"/>
          <a:ea typeface="Calibri"/>
          <a:cs typeface="Calibri"/>
          <a:sym typeface="Calibri"/>
        </a:defRPr>
      </a:lvl4pPr>
      <a:lvl5pPr marL="2376714" marR="0" indent="-408214" algn="l" defTabSz="914400" rtl="0" latinLnBrk="0">
        <a:lnSpc>
          <a:spcPct val="85000"/>
        </a:lnSpc>
        <a:spcBef>
          <a:spcPts val="1000"/>
        </a:spcBef>
        <a:spcAft>
          <a:spcPts val="0"/>
        </a:spcAft>
        <a:buClr>
          <a:srgbClr val="262626"/>
        </a:buClr>
        <a:buSzPts val="1800"/>
        <a:buFont typeface="Arial"/>
        <a:buChar char=" "/>
        <a:tabLst/>
        <a:defRPr b="0" baseline="0" cap="none" i="0" spc="0" strike="noStrike" sz="1800" u="none">
          <a:ln>
            <a:noFill/>
          </a:ln>
          <a:solidFill>
            <a:srgbClr val="262626"/>
          </a:solidFill>
          <a:uFillTx/>
          <a:latin typeface="Calibri"/>
          <a:ea typeface="Calibri"/>
          <a:cs typeface="Calibri"/>
          <a:sym typeface="Calibri"/>
        </a:defRPr>
      </a:lvl5pPr>
      <a:lvl6pPr marL="2833914" marR="0" indent="-408214" algn="l" defTabSz="914400" rtl="0" latinLnBrk="0">
        <a:lnSpc>
          <a:spcPct val="85000"/>
        </a:lnSpc>
        <a:spcBef>
          <a:spcPts val="1000"/>
        </a:spcBef>
        <a:spcAft>
          <a:spcPts val="0"/>
        </a:spcAft>
        <a:buClr>
          <a:srgbClr val="262626"/>
        </a:buClr>
        <a:buSzPts val="1800"/>
        <a:buFont typeface="Arial"/>
        <a:buChar char=" "/>
        <a:tabLst/>
        <a:defRPr b="0" baseline="0" cap="none" i="0" spc="0" strike="noStrike" sz="1800" u="none">
          <a:ln>
            <a:noFill/>
          </a:ln>
          <a:solidFill>
            <a:srgbClr val="262626"/>
          </a:solidFill>
          <a:uFillTx/>
          <a:latin typeface="Calibri"/>
          <a:ea typeface="Calibri"/>
          <a:cs typeface="Calibri"/>
          <a:sym typeface="Calibri"/>
        </a:defRPr>
      </a:lvl6pPr>
      <a:lvl7pPr marL="3291114" marR="0" indent="-408214" algn="l" defTabSz="914400" rtl="0" latinLnBrk="0">
        <a:lnSpc>
          <a:spcPct val="85000"/>
        </a:lnSpc>
        <a:spcBef>
          <a:spcPts val="1000"/>
        </a:spcBef>
        <a:spcAft>
          <a:spcPts val="0"/>
        </a:spcAft>
        <a:buClr>
          <a:srgbClr val="262626"/>
        </a:buClr>
        <a:buSzPts val="1800"/>
        <a:buFont typeface="Arial"/>
        <a:buChar char=" "/>
        <a:tabLst/>
        <a:defRPr b="0" baseline="0" cap="none" i="0" spc="0" strike="noStrike" sz="1800" u="none">
          <a:ln>
            <a:noFill/>
          </a:ln>
          <a:solidFill>
            <a:srgbClr val="262626"/>
          </a:solidFill>
          <a:uFillTx/>
          <a:latin typeface="Calibri"/>
          <a:ea typeface="Calibri"/>
          <a:cs typeface="Calibri"/>
          <a:sym typeface="Calibri"/>
        </a:defRPr>
      </a:lvl7pPr>
      <a:lvl8pPr marL="3748314" marR="0" indent="-408214" algn="l" defTabSz="914400" rtl="0" latinLnBrk="0">
        <a:lnSpc>
          <a:spcPct val="85000"/>
        </a:lnSpc>
        <a:spcBef>
          <a:spcPts val="1000"/>
        </a:spcBef>
        <a:spcAft>
          <a:spcPts val="0"/>
        </a:spcAft>
        <a:buClr>
          <a:srgbClr val="262626"/>
        </a:buClr>
        <a:buSzPts val="1800"/>
        <a:buFont typeface="Arial"/>
        <a:buChar char=" "/>
        <a:tabLst/>
        <a:defRPr b="0" baseline="0" cap="none" i="0" spc="0" strike="noStrike" sz="1800" u="none">
          <a:ln>
            <a:noFill/>
          </a:ln>
          <a:solidFill>
            <a:srgbClr val="262626"/>
          </a:solidFill>
          <a:uFillTx/>
          <a:latin typeface="Calibri"/>
          <a:ea typeface="Calibri"/>
          <a:cs typeface="Calibri"/>
          <a:sym typeface="Calibri"/>
        </a:defRPr>
      </a:lvl8pPr>
      <a:lvl9pPr marL="4205514" marR="0" indent="-408214" algn="l" defTabSz="914400" rtl="0" latinLnBrk="0">
        <a:lnSpc>
          <a:spcPct val="85000"/>
        </a:lnSpc>
        <a:spcBef>
          <a:spcPts val="1000"/>
        </a:spcBef>
        <a:spcAft>
          <a:spcPts val="0"/>
        </a:spcAft>
        <a:buClr>
          <a:srgbClr val="262626"/>
        </a:buClr>
        <a:buSzPts val="1800"/>
        <a:buFont typeface="Arial"/>
        <a:buChar char=" "/>
        <a:tabLst/>
        <a:defRPr b="0" baseline="0" cap="none" i="0" spc="0" strike="noStrike" sz="1800" u="none">
          <a:ln>
            <a:noFill/>
          </a:ln>
          <a:solidFill>
            <a:srgbClr val="262626"/>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7700" u="none">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7700" u="none">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7700" u="none">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7700" u="none">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7700" u="none">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7700" u="none">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7700" u="none">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7700" u="none">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77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gif"/></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nodejs.org/en/" TargetMode="External"/><Relationship Id="rId4" Type="http://schemas.openxmlformats.org/officeDocument/2006/relationships/image" Target="../media/image3.png"/><Relationship Id="rId5" Type="http://schemas.openxmlformats.org/officeDocument/2006/relationships/image" Target="../media/image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 name="Shape 26"/>
          <p:cNvSpPr txBox="1"/>
          <p:nvPr>
            <p:ph type="ctrTitle"/>
          </p:nvPr>
        </p:nvSpPr>
        <p:spPr>
          <a:xfrm>
            <a:off x="452627" y="577850"/>
            <a:ext cx="8086802" cy="2514600"/>
          </a:xfrm>
          <a:prstGeom prst="rect">
            <a:avLst/>
          </a:prstGeom>
        </p:spPr>
        <p:txBody>
          <a:bodyPr/>
          <a:lstStyle/>
          <a:p>
            <a:pPr/>
            <a:r>
              <a:t>Intro to Truffle</a:t>
            </a:r>
          </a:p>
        </p:txBody>
      </p:sp>
      <p:sp>
        <p:nvSpPr>
          <p:cNvPr id="35" name="Shape 27"/>
          <p:cNvSpPr txBox="1"/>
          <p:nvPr>
            <p:ph type="subTitle" sz="quarter" idx="1"/>
          </p:nvPr>
        </p:nvSpPr>
        <p:spPr>
          <a:xfrm>
            <a:off x="500633" y="3155157"/>
            <a:ext cx="6921301" cy="1234501"/>
          </a:xfrm>
          <a:prstGeom prst="rect">
            <a:avLst/>
          </a:prstGeom>
        </p:spPr>
        <p:txBody>
          <a:bodyPr/>
          <a:lstStyle>
            <a:lvl1pPr marL="0" indent="0"/>
          </a:lstStyle>
          <a:p>
            <a:pPr/>
            <a:r>
              <a:t>Developed by ConsenSys</a:t>
            </a:r>
          </a:p>
        </p:txBody>
      </p:sp>
      <p:pic>
        <p:nvPicPr>
          <p:cNvPr id="36" name="Shape 28" descr="Shape 28"/>
          <p:cNvPicPr>
            <a:picLocks noChangeAspect="1"/>
          </p:cNvPicPr>
          <p:nvPr/>
        </p:nvPicPr>
        <p:blipFill>
          <a:blip r:embed="rId2">
            <a:extLst/>
          </a:blip>
          <a:srcRect l="0" t="0" r="0" b="16520"/>
          <a:stretch>
            <a:fillRect/>
          </a:stretch>
        </p:blipFill>
        <p:spPr>
          <a:xfrm>
            <a:off x="6058249" y="2135584"/>
            <a:ext cx="1068801" cy="87215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 name="Shape 95"/>
          <p:cNvSpPr txBox="1"/>
          <p:nvPr>
            <p:ph type="title"/>
          </p:nvPr>
        </p:nvSpPr>
        <p:spPr>
          <a:xfrm>
            <a:off x="492918" y="374650"/>
            <a:ext cx="8079600" cy="1243500"/>
          </a:xfrm>
          <a:prstGeom prst="rect">
            <a:avLst/>
          </a:prstGeom>
        </p:spPr>
        <p:txBody>
          <a:bodyPr/>
          <a:lstStyle/>
          <a:p>
            <a:pPr/>
            <a:r>
              <a:t>Ethereum Clients: Main Net</a:t>
            </a:r>
          </a:p>
        </p:txBody>
      </p:sp>
      <p:sp>
        <p:nvSpPr>
          <p:cNvPr id="99" name="Shape 96"/>
          <p:cNvSpPr txBox="1"/>
          <p:nvPr>
            <p:ph type="body" idx="1"/>
          </p:nvPr>
        </p:nvSpPr>
        <p:spPr>
          <a:xfrm>
            <a:off x="507492" y="1508760"/>
            <a:ext cx="8065200" cy="2824501"/>
          </a:xfrm>
          <a:prstGeom prst="rect">
            <a:avLst/>
          </a:prstGeom>
        </p:spPr>
        <p:txBody>
          <a:bodyPr/>
          <a:lstStyle/>
          <a:p>
            <a:pPr>
              <a:buChar char="●"/>
            </a:pPr>
            <a:r>
              <a:t>Welcome to the real world</a:t>
            </a:r>
          </a:p>
          <a:p>
            <a:pPr>
              <a:spcBef>
                <a:spcPts val="0"/>
              </a:spcBef>
              <a:buChar char="●"/>
            </a:pPr>
            <a:r>
              <a:t>Is the actual EVM</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 name="Shape 101"/>
          <p:cNvSpPr txBox="1"/>
          <p:nvPr>
            <p:ph type="title"/>
          </p:nvPr>
        </p:nvSpPr>
        <p:spPr>
          <a:xfrm>
            <a:off x="492918" y="374650"/>
            <a:ext cx="8079600" cy="1243500"/>
          </a:xfrm>
          <a:prstGeom prst="rect">
            <a:avLst/>
          </a:prstGeom>
        </p:spPr>
        <p:txBody>
          <a:bodyPr/>
          <a:lstStyle/>
          <a:p>
            <a:pPr/>
            <a:r>
              <a:t>Compiling Contracts</a:t>
            </a:r>
          </a:p>
        </p:txBody>
      </p:sp>
      <p:sp>
        <p:nvSpPr>
          <p:cNvPr id="102" name="Shape 102"/>
          <p:cNvSpPr txBox="1"/>
          <p:nvPr>
            <p:ph type="body" idx="1"/>
          </p:nvPr>
        </p:nvSpPr>
        <p:spPr>
          <a:xfrm>
            <a:off x="507492" y="1508760"/>
            <a:ext cx="8065200" cy="2824501"/>
          </a:xfrm>
          <a:prstGeom prst="rect">
            <a:avLst/>
          </a:prstGeom>
        </p:spPr>
        <p:txBody>
          <a:bodyPr/>
          <a:lstStyle/>
          <a:p>
            <a:pPr>
              <a:buChar char="●"/>
            </a:pPr>
            <a:r>
              <a:t>All contracts located in </a:t>
            </a:r>
            <a:r>
              <a:rPr sz="1400">
                <a:latin typeface="Courier New"/>
                <a:ea typeface="Courier New"/>
                <a:cs typeface="Courier New"/>
                <a:sym typeface="Courier New"/>
              </a:rPr>
              <a:t>contracts/</a:t>
            </a:r>
            <a:endParaRPr sz="1400"/>
          </a:p>
          <a:p>
            <a:pPr>
              <a:spcBef>
                <a:spcPts val="0"/>
              </a:spcBef>
              <a:buChar char="●"/>
            </a:pPr>
            <a:r>
              <a:t>Initialized with a </a:t>
            </a:r>
            <a:r>
              <a:rPr sz="1400">
                <a:latin typeface="Courier New"/>
                <a:ea typeface="Courier New"/>
                <a:cs typeface="Courier New"/>
                <a:sym typeface="Courier New"/>
              </a:rPr>
              <a:t>Migrations.sol</a:t>
            </a:r>
            <a:r>
              <a:t> file to help in the deployment process</a:t>
            </a:r>
          </a:p>
          <a:p>
            <a:pPr>
              <a:spcBef>
                <a:spcPts val="0"/>
              </a:spcBef>
              <a:buChar char="●"/>
            </a:pPr>
            <a:r>
              <a:t>To compile, run in project root</a:t>
            </a:r>
          </a:p>
          <a:p>
            <a:pPr marL="0" indent="0">
              <a:buSzTx/>
              <a:buNone/>
            </a:pPr>
          </a:p>
          <a:p>
            <a:pPr>
              <a:buChar char="●"/>
            </a:pPr>
            <a:r>
              <a:t>Result in build artifacts under </a:t>
            </a:r>
            <a:r>
              <a:rPr sz="1400">
                <a:latin typeface="Courier New"/>
                <a:ea typeface="Courier New"/>
                <a:cs typeface="Courier New"/>
                <a:sym typeface="Courier New"/>
              </a:rPr>
              <a:t>build/contracts/</a:t>
            </a:r>
            <a:endParaRPr sz="1400">
              <a:latin typeface="Courier New"/>
              <a:ea typeface="Courier New"/>
              <a:cs typeface="Courier New"/>
              <a:sym typeface="Courier New"/>
            </a:endParaRPr>
          </a:p>
          <a:p>
            <a:pPr>
              <a:spcBef>
                <a:spcPts val="0"/>
              </a:spcBef>
              <a:buFont typeface="Trebuchet MS"/>
              <a:buChar char="●"/>
            </a:pPr>
            <a:r>
              <a:t>Uses solc package</a:t>
            </a:r>
          </a:p>
        </p:txBody>
      </p:sp>
      <p:grpSp>
        <p:nvGrpSpPr>
          <p:cNvPr id="105" name="Shape 103"/>
          <p:cNvGrpSpPr/>
          <p:nvPr/>
        </p:nvGrpSpPr>
        <p:grpSpPr>
          <a:xfrm>
            <a:off x="1037149" y="2378725"/>
            <a:ext cx="5414102" cy="386050"/>
            <a:chOff x="0" y="0"/>
            <a:chExt cx="5414100" cy="386049"/>
          </a:xfrm>
        </p:grpSpPr>
        <p:sp>
          <p:nvSpPr>
            <p:cNvPr id="103" name="Rounded Rectangle"/>
            <p:cNvSpPr/>
            <p:nvPr/>
          </p:nvSpPr>
          <p:spPr>
            <a:xfrm>
              <a:off x="0" y="17824"/>
              <a:ext cx="5414101" cy="350402"/>
            </a:xfrm>
            <a:prstGeom prst="roundRect">
              <a:avLst>
                <a:gd name="adj" fmla="val 16667"/>
              </a:avLst>
            </a:prstGeom>
            <a:solidFill>
              <a:srgbClr val="CCCCCC"/>
            </a:solidFill>
            <a:ln w="9525" cap="flat">
              <a:solidFill>
                <a:srgbClr val="162F33"/>
              </a:solidFill>
              <a:prstDash val="solid"/>
              <a:round/>
            </a:ln>
            <a:effectLst/>
          </p:spPr>
          <p:txBody>
            <a:bodyPr wrap="square" lIns="45719" tIns="45719" rIns="45719" bIns="45719" numCol="1" anchor="ctr">
              <a:noAutofit/>
            </a:bodyPr>
            <a:lstStyle/>
            <a:p>
              <a:pPr>
                <a:defRPr>
                  <a:latin typeface="Courier New"/>
                  <a:ea typeface="Courier New"/>
                  <a:cs typeface="Courier New"/>
                  <a:sym typeface="Courier New"/>
                </a:defRPr>
              </a:pPr>
            </a:p>
          </p:txBody>
        </p:sp>
        <p:sp>
          <p:nvSpPr>
            <p:cNvPr id="104" name="$ truffle compile"/>
            <p:cNvSpPr txBox="1"/>
            <p:nvPr/>
          </p:nvSpPr>
          <p:spPr>
            <a:xfrm>
              <a:off x="17104" y="0"/>
              <a:ext cx="5379892" cy="386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defRPr>
                  <a:latin typeface="Courier New"/>
                  <a:ea typeface="Courier New"/>
                  <a:cs typeface="Courier New"/>
                  <a:sym typeface="Courier New"/>
                </a:defRPr>
              </a:lvl1pPr>
            </a:lstStyle>
            <a:p>
              <a:pPr/>
              <a:r>
                <a:t>$ truffle compile</a:t>
              </a:r>
            </a:p>
          </p:txBody>
        </p:sp>
      </p:grpSp>
      <p:pic>
        <p:nvPicPr>
          <p:cNvPr id="106" name="Shape 104" descr="Shape 104"/>
          <p:cNvPicPr>
            <a:picLocks noChangeAspect="1"/>
          </p:cNvPicPr>
          <p:nvPr/>
        </p:nvPicPr>
        <p:blipFill>
          <a:blip r:embed="rId3">
            <a:extLst/>
          </a:blip>
          <a:stretch>
            <a:fillRect/>
          </a:stretch>
        </p:blipFill>
        <p:spPr>
          <a:xfrm>
            <a:off x="6591300" y="2542100"/>
            <a:ext cx="1981400" cy="19814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 name="Shape 109"/>
          <p:cNvSpPr txBox="1"/>
          <p:nvPr>
            <p:ph type="title"/>
          </p:nvPr>
        </p:nvSpPr>
        <p:spPr>
          <a:xfrm>
            <a:off x="492918" y="374650"/>
            <a:ext cx="8079600" cy="1243500"/>
          </a:xfrm>
          <a:prstGeom prst="rect">
            <a:avLst/>
          </a:prstGeom>
        </p:spPr>
        <p:txBody>
          <a:bodyPr/>
          <a:lstStyle/>
          <a:p>
            <a:pPr/>
            <a:r>
              <a:t>Dependencies: Importing Contracts</a:t>
            </a:r>
          </a:p>
        </p:txBody>
      </p:sp>
      <p:sp>
        <p:nvSpPr>
          <p:cNvPr id="111" name="Shape 110"/>
          <p:cNvSpPr txBox="1"/>
          <p:nvPr>
            <p:ph type="body" idx="1"/>
          </p:nvPr>
        </p:nvSpPr>
        <p:spPr>
          <a:xfrm>
            <a:off x="507492" y="1508760"/>
            <a:ext cx="8065200" cy="2824501"/>
          </a:xfrm>
          <a:prstGeom prst="rect">
            <a:avLst/>
          </a:prstGeom>
        </p:spPr>
        <p:txBody>
          <a:bodyPr/>
          <a:lstStyle/>
          <a:p>
            <a:pPr>
              <a:buChar char="●"/>
            </a:pPr>
            <a:r>
              <a:t>File importing</a:t>
            </a:r>
          </a:p>
          <a:p>
            <a:pPr lvl="1">
              <a:spcBef>
                <a:spcPts val="0"/>
              </a:spcBef>
              <a:buChar char="○"/>
            </a:pPr>
            <a:r>
              <a:t>Insert import segment in contract (.sol) header</a:t>
            </a:r>
          </a:p>
          <a:p>
            <a:pPr marL="0" indent="0">
              <a:buSzTx/>
              <a:buNone/>
            </a:pPr>
          </a:p>
          <a:p>
            <a:pPr>
              <a:buChar char="●"/>
            </a:pPr>
            <a:r>
              <a:t>Importing from external packages</a:t>
            </a:r>
          </a:p>
          <a:p>
            <a:pPr lvl="1">
              <a:spcBef>
                <a:spcPts val="0"/>
              </a:spcBef>
              <a:buChar char="○"/>
            </a:pPr>
            <a:r>
              <a:t>Handled through Truffle’s supported package registries : EthPM &amp; NPM</a:t>
            </a:r>
          </a:p>
        </p:txBody>
      </p:sp>
      <p:grpSp>
        <p:nvGrpSpPr>
          <p:cNvPr id="114" name="Shape 111"/>
          <p:cNvGrpSpPr/>
          <p:nvPr/>
        </p:nvGrpSpPr>
        <p:grpSpPr>
          <a:xfrm>
            <a:off x="1123425" y="2119774"/>
            <a:ext cx="5414101" cy="386051"/>
            <a:chOff x="0" y="0"/>
            <a:chExt cx="5414100" cy="386049"/>
          </a:xfrm>
        </p:grpSpPr>
        <p:sp>
          <p:nvSpPr>
            <p:cNvPr id="112" name="Rounded Rectangle"/>
            <p:cNvSpPr/>
            <p:nvPr/>
          </p:nvSpPr>
          <p:spPr>
            <a:xfrm>
              <a:off x="0" y="17824"/>
              <a:ext cx="5414101" cy="350402"/>
            </a:xfrm>
            <a:prstGeom prst="roundRect">
              <a:avLst>
                <a:gd name="adj" fmla="val 16667"/>
              </a:avLst>
            </a:prstGeom>
            <a:solidFill>
              <a:srgbClr val="CCCCCC"/>
            </a:solidFill>
            <a:ln w="9525" cap="flat">
              <a:solidFill>
                <a:srgbClr val="162F33"/>
              </a:solidFill>
              <a:prstDash val="solid"/>
              <a:round/>
            </a:ln>
            <a:effectLst/>
          </p:spPr>
          <p:txBody>
            <a:bodyPr wrap="square" lIns="45719" tIns="45719" rIns="45719" bIns="45719" numCol="1" anchor="ctr">
              <a:noAutofit/>
            </a:bodyPr>
            <a:lstStyle/>
            <a:p>
              <a:pPr>
                <a:defRPr>
                  <a:latin typeface="Courier New"/>
                  <a:ea typeface="Courier New"/>
                  <a:cs typeface="Courier New"/>
                  <a:sym typeface="Courier New"/>
                </a:defRPr>
              </a:pPr>
            </a:p>
          </p:txBody>
        </p:sp>
        <p:sp>
          <p:nvSpPr>
            <p:cNvPr id="113" name="import ./OtherContractName.sol;"/>
            <p:cNvSpPr txBox="1"/>
            <p:nvPr/>
          </p:nvSpPr>
          <p:spPr>
            <a:xfrm>
              <a:off x="17104" y="0"/>
              <a:ext cx="5379892" cy="386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defRPr>
                  <a:latin typeface="Courier New"/>
                  <a:ea typeface="Courier New"/>
                  <a:cs typeface="Courier New"/>
                  <a:sym typeface="Courier New"/>
                </a:defRPr>
              </a:lvl1pPr>
            </a:lstStyle>
            <a:p>
              <a:pPr/>
              <a:r>
                <a:t>import ./OtherContractName.sol;</a:t>
              </a:r>
            </a:p>
          </p:txBody>
        </p:sp>
      </p:grpSp>
      <p:grpSp>
        <p:nvGrpSpPr>
          <p:cNvPr id="117" name="Shape 112"/>
          <p:cNvGrpSpPr/>
          <p:nvPr/>
        </p:nvGrpSpPr>
        <p:grpSpPr>
          <a:xfrm>
            <a:off x="1123425" y="3272700"/>
            <a:ext cx="5414101" cy="386051"/>
            <a:chOff x="0" y="0"/>
            <a:chExt cx="5414100" cy="386049"/>
          </a:xfrm>
        </p:grpSpPr>
        <p:sp>
          <p:nvSpPr>
            <p:cNvPr id="115" name="Rounded Rectangle"/>
            <p:cNvSpPr/>
            <p:nvPr/>
          </p:nvSpPr>
          <p:spPr>
            <a:xfrm>
              <a:off x="0" y="17824"/>
              <a:ext cx="5414101" cy="350402"/>
            </a:xfrm>
            <a:prstGeom prst="roundRect">
              <a:avLst>
                <a:gd name="adj" fmla="val 16667"/>
              </a:avLst>
            </a:prstGeom>
            <a:solidFill>
              <a:srgbClr val="CCCCCC"/>
            </a:solidFill>
            <a:ln w="9525" cap="flat">
              <a:solidFill>
                <a:srgbClr val="162F33"/>
              </a:solidFill>
              <a:prstDash val="solid"/>
              <a:round/>
            </a:ln>
            <a:effectLst/>
          </p:spPr>
          <p:txBody>
            <a:bodyPr wrap="square" lIns="45719" tIns="45719" rIns="45719" bIns="45719" numCol="1" anchor="ctr">
              <a:noAutofit/>
            </a:bodyPr>
            <a:lstStyle/>
            <a:p>
              <a:pPr>
                <a:defRPr>
                  <a:latin typeface="Courier New"/>
                  <a:ea typeface="Courier New"/>
                  <a:cs typeface="Courier New"/>
                  <a:sym typeface="Courier New"/>
                </a:defRPr>
              </a:pPr>
            </a:p>
          </p:txBody>
        </p:sp>
        <p:sp>
          <p:nvSpPr>
            <p:cNvPr id="116" name="import otherpackage/OtherPkgContractName.sol;"/>
            <p:cNvSpPr txBox="1"/>
            <p:nvPr/>
          </p:nvSpPr>
          <p:spPr>
            <a:xfrm>
              <a:off x="17104" y="0"/>
              <a:ext cx="5379892" cy="386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defRPr>
                  <a:latin typeface="Courier New"/>
                  <a:ea typeface="Courier New"/>
                  <a:cs typeface="Courier New"/>
                  <a:sym typeface="Courier New"/>
                </a:defRPr>
              </a:lvl1pPr>
            </a:lstStyle>
            <a:p>
              <a:pPr/>
              <a:r>
                <a:t>import otherpackage/OtherPkgContractName.sol;</a:t>
              </a:r>
            </a:p>
          </p:txBody>
        </p:sp>
      </p:grpSp>
      <p:pic>
        <p:nvPicPr>
          <p:cNvPr id="118" name="Shape 113" descr="Shape 113"/>
          <p:cNvPicPr>
            <a:picLocks noChangeAspect="0"/>
          </p:cNvPicPr>
          <p:nvPr/>
        </p:nvPicPr>
        <p:blipFill>
          <a:blip r:embed="rId3">
            <a:extLst/>
          </a:blip>
          <a:stretch>
            <a:fillRect/>
          </a:stretch>
        </p:blipFill>
        <p:spPr>
          <a:xfrm>
            <a:off x="6657162" y="3366725"/>
            <a:ext cx="2322739" cy="1327276"/>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Shape 118"/>
          <p:cNvSpPr txBox="1"/>
          <p:nvPr>
            <p:ph type="title"/>
          </p:nvPr>
        </p:nvSpPr>
        <p:spPr>
          <a:xfrm>
            <a:off x="492918" y="374650"/>
            <a:ext cx="8079600" cy="1243500"/>
          </a:xfrm>
          <a:prstGeom prst="rect">
            <a:avLst/>
          </a:prstGeom>
        </p:spPr>
        <p:txBody>
          <a:bodyPr/>
          <a:lstStyle/>
          <a:p>
            <a:pPr/>
            <a:r>
              <a:t>Migrations</a:t>
            </a:r>
          </a:p>
        </p:txBody>
      </p:sp>
      <p:sp>
        <p:nvSpPr>
          <p:cNvPr id="123" name="Shape 119"/>
          <p:cNvSpPr txBox="1"/>
          <p:nvPr>
            <p:ph type="body" idx="1"/>
          </p:nvPr>
        </p:nvSpPr>
        <p:spPr>
          <a:xfrm>
            <a:off x="507492" y="1508760"/>
            <a:ext cx="8065200" cy="2824501"/>
          </a:xfrm>
          <a:prstGeom prst="rect">
            <a:avLst/>
          </a:prstGeom>
        </p:spPr>
        <p:txBody>
          <a:bodyPr/>
          <a:lstStyle/>
          <a:p>
            <a:pPr>
              <a:buChar char="●"/>
            </a:pPr>
            <a:r>
              <a:t>JavaScript scripts to assist in deploying contracts</a:t>
            </a:r>
          </a:p>
          <a:p>
            <a:pPr>
              <a:spcBef>
                <a:spcPts val="0"/>
              </a:spcBef>
              <a:buChar char="●"/>
            </a:pPr>
            <a:r>
              <a:t>All migration scripts located in</a:t>
            </a:r>
            <a:r>
              <a:rPr sz="1400">
                <a:latin typeface="Courier New"/>
                <a:ea typeface="Courier New"/>
                <a:cs typeface="Courier New"/>
                <a:sym typeface="Courier New"/>
              </a:rPr>
              <a:t> migrations/</a:t>
            </a:r>
            <a:endParaRPr sz="1400">
              <a:latin typeface="Courier New"/>
              <a:ea typeface="Courier New"/>
              <a:cs typeface="Courier New"/>
              <a:sym typeface="Courier New"/>
            </a:endParaRPr>
          </a:p>
          <a:p>
            <a:pPr>
              <a:spcBef>
                <a:spcPts val="0"/>
              </a:spcBef>
              <a:buChar char="●"/>
            </a:pPr>
            <a:r>
              <a:t>Migrations.sol isn’t a script for deploying, but logs previous migrations on-chain</a:t>
            </a:r>
          </a:p>
          <a:p>
            <a:pPr>
              <a:spcBef>
                <a:spcPts val="0"/>
              </a:spcBef>
              <a:buChar char="●"/>
            </a:pPr>
            <a:r>
              <a:t>Need to have an Ethereum blockchain running (i.e. Ganache)</a:t>
            </a:r>
          </a:p>
          <a:p>
            <a:pPr>
              <a:spcBef>
                <a:spcPts val="0"/>
              </a:spcBef>
              <a:buChar char="●"/>
            </a:pPr>
            <a:r>
              <a:t>To migrate, run in project root</a:t>
            </a:r>
          </a:p>
          <a:p>
            <a:pPr marL="0" indent="0">
              <a:buSzTx/>
              <a:buNone/>
            </a:pPr>
          </a:p>
          <a:p>
            <a:pPr>
              <a:buChar char="●"/>
            </a:pPr>
            <a:r>
              <a:t>Only does anything if new migrations exist</a:t>
            </a:r>
          </a:p>
        </p:txBody>
      </p:sp>
      <p:grpSp>
        <p:nvGrpSpPr>
          <p:cNvPr id="126" name="Shape 120"/>
          <p:cNvGrpSpPr/>
          <p:nvPr/>
        </p:nvGrpSpPr>
        <p:grpSpPr>
          <a:xfrm>
            <a:off x="1004100" y="3025625"/>
            <a:ext cx="5414101" cy="386051"/>
            <a:chOff x="0" y="0"/>
            <a:chExt cx="5414100" cy="386049"/>
          </a:xfrm>
        </p:grpSpPr>
        <p:sp>
          <p:nvSpPr>
            <p:cNvPr id="124" name="Rounded Rectangle"/>
            <p:cNvSpPr/>
            <p:nvPr/>
          </p:nvSpPr>
          <p:spPr>
            <a:xfrm>
              <a:off x="0" y="17824"/>
              <a:ext cx="5414101" cy="350402"/>
            </a:xfrm>
            <a:prstGeom prst="roundRect">
              <a:avLst>
                <a:gd name="adj" fmla="val 16667"/>
              </a:avLst>
            </a:prstGeom>
            <a:solidFill>
              <a:srgbClr val="CCCCCC"/>
            </a:solidFill>
            <a:ln w="9525" cap="flat">
              <a:solidFill>
                <a:srgbClr val="162F33"/>
              </a:solidFill>
              <a:prstDash val="solid"/>
              <a:round/>
            </a:ln>
            <a:effectLst/>
          </p:spPr>
          <p:txBody>
            <a:bodyPr wrap="square" lIns="45719" tIns="45719" rIns="45719" bIns="45719" numCol="1" anchor="ctr">
              <a:noAutofit/>
            </a:bodyPr>
            <a:lstStyle/>
            <a:p>
              <a:pPr>
                <a:defRPr>
                  <a:latin typeface="Courier New"/>
                  <a:ea typeface="Courier New"/>
                  <a:cs typeface="Courier New"/>
                  <a:sym typeface="Courier New"/>
                </a:defRPr>
              </a:pPr>
            </a:p>
          </p:txBody>
        </p:sp>
        <p:sp>
          <p:nvSpPr>
            <p:cNvPr id="125" name="$ truffle migrate"/>
            <p:cNvSpPr txBox="1"/>
            <p:nvPr/>
          </p:nvSpPr>
          <p:spPr>
            <a:xfrm>
              <a:off x="17104" y="0"/>
              <a:ext cx="5379892" cy="386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defRPr>
                  <a:latin typeface="Courier New"/>
                  <a:ea typeface="Courier New"/>
                  <a:cs typeface="Courier New"/>
                  <a:sym typeface="Courier New"/>
                </a:defRPr>
              </a:lvl1pPr>
            </a:lstStyle>
            <a:p>
              <a:pPr/>
              <a:r>
                <a:t>$ truffle migrate</a:t>
              </a:r>
            </a:p>
          </p:txBody>
        </p:sp>
      </p:grpSp>
      <p:pic>
        <p:nvPicPr>
          <p:cNvPr id="127" name="Shape 121" descr="Shape 121"/>
          <p:cNvPicPr>
            <a:picLocks noChangeAspect="1"/>
          </p:cNvPicPr>
          <p:nvPr/>
        </p:nvPicPr>
        <p:blipFill>
          <a:blip r:embed="rId3">
            <a:extLst/>
          </a:blip>
          <a:stretch>
            <a:fillRect/>
          </a:stretch>
        </p:blipFill>
        <p:spPr>
          <a:xfrm>
            <a:off x="6869975" y="1148524"/>
            <a:ext cx="758701" cy="855676"/>
          </a:xfrm>
          <a:prstGeom prst="rect">
            <a:avLst/>
          </a:prstGeom>
          <a:ln w="12700">
            <a:miter lim="400000"/>
          </a:ln>
        </p:spPr>
      </p:pic>
      <p:pic>
        <p:nvPicPr>
          <p:cNvPr id="128" name="Shape 122" descr="Shape 122"/>
          <p:cNvPicPr>
            <a:picLocks noChangeAspect="1"/>
          </p:cNvPicPr>
          <p:nvPr/>
        </p:nvPicPr>
        <p:blipFill>
          <a:blip r:embed="rId4">
            <a:extLst/>
          </a:blip>
          <a:stretch>
            <a:fillRect/>
          </a:stretch>
        </p:blipFill>
        <p:spPr>
          <a:xfrm flipH="1">
            <a:off x="1246511" y="3818299"/>
            <a:ext cx="2393527" cy="1196751"/>
          </a:xfrm>
          <a:prstGeom prst="rect">
            <a:avLst/>
          </a:prstGeom>
          <a:ln w="12700">
            <a:miter lim="400000"/>
          </a:ln>
        </p:spPr>
      </p:pic>
      <p:pic>
        <p:nvPicPr>
          <p:cNvPr id="129" name="Shape 123" descr="Shape 123"/>
          <p:cNvPicPr>
            <a:picLocks noChangeAspect="1"/>
          </p:cNvPicPr>
          <p:nvPr/>
        </p:nvPicPr>
        <p:blipFill>
          <a:blip r:embed="rId5">
            <a:extLst/>
          </a:blip>
          <a:stretch>
            <a:fillRect/>
          </a:stretch>
        </p:blipFill>
        <p:spPr>
          <a:xfrm>
            <a:off x="5335389" y="4158688"/>
            <a:ext cx="2054028" cy="515951"/>
          </a:xfrm>
          <a:prstGeom prst="rect">
            <a:avLst/>
          </a:prstGeom>
          <a:ln w="12700">
            <a:miter lim="400000"/>
          </a:ln>
        </p:spPr>
      </p:pic>
      <p:sp>
        <p:nvSpPr>
          <p:cNvPr id="130" name="Shape 124"/>
          <p:cNvSpPr/>
          <p:nvPr/>
        </p:nvSpPr>
        <p:spPr>
          <a:xfrm>
            <a:off x="3829625" y="4461100"/>
            <a:ext cx="1232401" cy="10201"/>
          </a:xfrm>
          <a:prstGeom prst="line">
            <a:avLst/>
          </a:prstGeom>
          <a:ln>
            <a:solidFill>
              <a:srgbClr val="162F33"/>
            </a:solidFill>
            <a:tailEnd type="triangle"/>
          </a:ln>
        </p:spPr>
        <p:txBody>
          <a:bodyPr lIns="45719" rIns="45719"/>
          <a:lstStyle/>
          <a:p>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29"/>
          <p:cNvSpPr txBox="1"/>
          <p:nvPr>
            <p:ph type="title"/>
          </p:nvPr>
        </p:nvSpPr>
        <p:spPr>
          <a:xfrm>
            <a:off x="492918" y="374650"/>
            <a:ext cx="8079600" cy="1243500"/>
          </a:xfrm>
          <a:prstGeom prst="rect">
            <a:avLst/>
          </a:prstGeom>
        </p:spPr>
        <p:txBody>
          <a:bodyPr/>
          <a:lstStyle/>
          <a:p>
            <a:pPr/>
            <a:r>
              <a:t>Migrations: Objects</a:t>
            </a:r>
          </a:p>
        </p:txBody>
      </p:sp>
      <p:sp>
        <p:nvSpPr>
          <p:cNvPr id="135" name="Shape 130"/>
          <p:cNvSpPr txBox="1"/>
          <p:nvPr>
            <p:ph type="body" idx="1"/>
          </p:nvPr>
        </p:nvSpPr>
        <p:spPr>
          <a:xfrm>
            <a:off x="507492" y="1508760"/>
            <a:ext cx="8065200" cy="2824501"/>
          </a:xfrm>
          <a:prstGeom prst="rect">
            <a:avLst/>
          </a:prstGeom>
        </p:spPr>
        <p:txBody>
          <a:bodyPr/>
          <a:lstStyle/>
          <a:p>
            <a:pPr indent="-317500">
              <a:buSzPts val="1400"/>
              <a:buFont typeface="Courier New"/>
              <a:buChar char="●"/>
              <a:defRPr sz="1400">
                <a:latin typeface="Courier New"/>
                <a:ea typeface="Courier New"/>
                <a:cs typeface="Courier New"/>
                <a:sym typeface="Courier New"/>
              </a:defRPr>
            </a:pPr>
            <a:r>
              <a:t>module.exports</a:t>
            </a:r>
          </a:p>
          <a:p>
            <a:pPr lvl="1" marR="152400">
              <a:lnSpc>
                <a:spcPct val="150000"/>
              </a:lnSpc>
              <a:spcBef>
                <a:spcPts val="0"/>
              </a:spcBef>
              <a:buFont typeface="Trebuchet MS"/>
              <a:buChar char="○"/>
              <a:defRPr>
                <a:solidFill>
                  <a:srgbClr val="000000"/>
                </a:solidFill>
              </a:defRPr>
            </a:pPr>
            <a:r>
              <a:t>Object that aids in mundane deployment tasks</a:t>
            </a:r>
          </a:p>
          <a:p>
            <a:pPr lvl="1" marR="152400">
              <a:lnSpc>
                <a:spcPct val="150000"/>
              </a:lnSpc>
              <a:spcBef>
                <a:spcPts val="0"/>
              </a:spcBef>
              <a:buClr>
                <a:srgbClr val="000000"/>
              </a:buClr>
              <a:buChar char="○"/>
              <a:defRPr>
                <a:solidFill>
                  <a:srgbClr val="000000"/>
                </a:solidFill>
              </a:defRPr>
            </a:pPr>
            <a:r>
              <a:t>Exports the returned exports object of your deployment function</a:t>
            </a:r>
          </a:p>
          <a:p>
            <a:pPr marR="152400" indent="-317500">
              <a:lnSpc>
                <a:spcPct val="150000"/>
              </a:lnSpc>
              <a:spcBef>
                <a:spcPts val="0"/>
              </a:spcBef>
              <a:buClr>
                <a:srgbClr val="000000"/>
              </a:buClr>
              <a:buSzPts val="1400"/>
              <a:buFont typeface="Courier New"/>
              <a:buChar char="●"/>
              <a:defRPr sz="1400">
                <a:solidFill>
                  <a:srgbClr val="000000"/>
                </a:solidFill>
                <a:latin typeface="Courier New"/>
                <a:ea typeface="Courier New"/>
                <a:cs typeface="Courier New"/>
                <a:sym typeface="Courier New"/>
              </a:defRPr>
            </a:pPr>
            <a:r>
              <a:t>deployer</a:t>
            </a:r>
          </a:p>
          <a:p>
            <a:pPr lvl="1" marR="152400">
              <a:lnSpc>
                <a:spcPct val="150000"/>
              </a:lnSpc>
              <a:spcBef>
                <a:spcPts val="0"/>
              </a:spcBef>
              <a:buClr>
                <a:srgbClr val="000000"/>
              </a:buClr>
              <a:buFont typeface="Trebuchet MS"/>
              <a:buChar char="○"/>
              <a:defRPr>
                <a:solidFill>
                  <a:srgbClr val="000000"/>
                </a:solidFill>
              </a:defRPr>
            </a:pPr>
            <a:r>
              <a:t>Object for staging contracts to be exported and deployed</a:t>
            </a:r>
          </a:p>
          <a:p>
            <a:pPr lvl="1" marR="152400">
              <a:lnSpc>
                <a:spcPct val="150000"/>
              </a:lnSpc>
              <a:spcBef>
                <a:spcPts val="0"/>
              </a:spcBef>
              <a:buClr>
                <a:srgbClr val="000000"/>
              </a:buClr>
              <a:buChar char="○"/>
              <a:defRPr>
                <a:solidFill>
                  <a:srgbClr val="000000"/>
                </a:solidFill>
              </a:defRPr>
            </a:pPr>
            <a:r>
              <a:t>Similar to staging files for commit on github</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5"/>
          <p:cNvSpPr txBox="1"/>
          <p:nvPr>
            <p:ph type="title"/>
          </p:nvPr>
        </p:nvSpPr>
        <p:spPr>
          <a:xfrm>
            <a:off x="492918" y="374650"/>
            <a:ext cx="8079600" cy="1243500"/>
          </a:xfrm>
          <a:prstGeom prst="rect">
            <a:avLst/>
          </a:prstGeom>
        </p:spPr>
        <p:txBody>
          <a:bodyPr/>
          <a:lstStyle/>
          <a:p>
            <a:pPr/>
            <a:r>
              <a:t>Migrations: </a:t>
            </a:r>
            <a:r>
              <a:rPr>
                <a:latin typeface="Courier New"/>
                <a:ea typeface="Courier New"/>
                <a:cs typeface="Courier New"/>
                <a:sym typeface="Courier New"/>
              </a:rPr>
              <a:t>deployer</a:t>
            </a:r>
          </a:p>
        </p:txBody>
      </p:sp>
      <p:sp>
        <p:nvSpPr>
          <p:cNvPr id="140" name="Shape 136"/>
          <p:cNvSpPr txBox="1"/>
          <p:nvPr>
            <p:ph type="body" idx="1"/>
          </p:nvPr>
        </p:nvSpPr>
        <p:spPr>
          <a:xfrm>
            <a:off x="507492" y="1508760"/>
            <a:ext cx="8065200" cy="2824501"/>
          </a:xfrm>
          <a:prstGeom prst="rect">
            <a:avLst/>
          </a:prstGeom>
        </p:spPr>
        <p:txBody>
          <a:bodyPr/>
          <a:lstStyle/>
          <a:p>
            <a:pPr indent="-317500">
              <a:buSzPts val="1400"/>
              <a:buFont typeface="Courier New"/>
              <a:buChar char="●"/>
              <a:defRPr sz="1400">
                <a:latin typeface="Courier New"/>
                <a:ea typeface="Courier New"/>
                <a:cs typeface="Courier New"/>
                <a:sym typeface="Courier New"/>
              </a:defRPr>
            </a:pPr>
            <a:r>
              <a:t>deployer</a:t>
            </a:r>
          </a:p>
          <a:p>
            <a:pPr lvl="1" indent="-317500">
              <a:spcBef>
                <a:spcPts val="0"/>
              </a:spcBef>
              <a:buSzPts val="1400"/>
              <a:buFont typeface="Trebuchet MS"/>
              <a:buChar char="○"/>
              <a:defRPr sz="1400"/>
            </a:pPr>
            <a:r>
              <a:t>Staging synchronously</a:t>
            </a:r>
          </a:p>
          <a:p>
            <a:pPr marL="0" indent="0">
              <a:buSzTx/>
              <a:buNone/>
            </a:pPr>
            <a:endParaRPr sz="1400"/>
          </a:p>
          <a:p>
            <a:pPr marL="0" indent="0">
              <a:buSzTx/>
              <a:buNone/>
            </a:pPr>
            <a:endParaRPr sz="1400"/>
          </a:p>
          <a:p>
            <a:pPr marL="0" indent="0">
              <a:buSzTx/>
              <a:buNone/>
            </a:pPr>
            <a:endParaRPr sz="1400"/>
          </a:p>
          <a:p>
            <a:pPr lvl="1" indent="-317500">
              <a:spcBef>
                <a:spcPts val="500"/>
              </a:spcBef>
              <a:buSzPts val="1400"/>
              <a:buChar char="○"/>
              <a:defRPr sz="1400"/>
            </a:pPr>
            <a:r>
              <a:t>Staging asynchronously (possible to promise chain all deployment staging)</a:t>
            </a:r>
          </a:p>
        </p:txBody>
      </p:sp>
      <p:grpSp>
        <p:nvGrpSpPr>
          <p:cNvPr id="143" name="Shape 137"/>
          <p:cNvGrpSpPr/>
          <p:nvPr/>
        </p:nvGrpSpPr>
        <p:grpSpPr>
          <a:xfrm>
            <a:off x="1405549" y="2065400"/>
            <a:ext cx="3911101" cy="682501"/>
            <a:chOff x="0" y="0"/>
            <a:chExt cx="3911100" cy="682500"/>
          </a:xfrm>
        </p:grpSpPr>
        <p:sp>
          <p:nvSpPr>
            <p:cNvPr id="141" name="Rounded Rectangle"/>
            <p:cNvSpPr/>
            <p:nvPr/>
          </p:nvSpPr>
          <p:spPr>
            <a:xfrm>
              <a:off x="0" y="0"/>
              <a:ext cx="3911101" cy="682501"/>
            </a:xfrm>
            <a:prstGeom prst="roundRect">
              <a:avLst>
                <a:gd name="adj" fmla="val 16667"/>
              </a:avLst>
            </a:prstGeom>
            <a:solidFill>
              <a:srgbClr val="D9D9D9"/>
            </a:solidFill>
            <a:ln w="9525" cap="flat">
              <a:solidFill>
                <a:srgbClr val="162F33"/>
              </a:solidFill>
              <a:prstDash val="solid"/>
              <a:round/>
            </a:ln>
            <a:effectLst/>
          </p:spPr>
          <p:txBody>
            <a:bodyPr wrap="square" lIns="45719" tIns="45719" rIns="45719" bIns="45719" numCol="1" anchor="ctr">
              <a:noAutofit/>
            </a:bodyPr>
            <a:lstStyle/>
            <a:p>
              <a:pPr marR="152400">
                <a:lnSpc>
                  <a:spcPct val="150000"/>
                </a:lnSpc>
                <a:defRPr>
                  <a:latin typeface="Courier New"/>
                  <a:ea typeface="Courier New"/>
                  <a:cs typeface="Courier New"/>
                  <a:sym typeface="Courier New"/>
                </a:defRPr>
              </a:pPr>
            </a:p>
          </p:txBody>
        </p:sp>
        <p:sp>
          <p:nvSpPr>
            <p:cNvPr id="142" name="deployer.deploy(A); deployer.deploy(B);"/>
            <p:cNvSpPr txBox="1"/>
            <p:nvPr/>
          </p:nvSpPr>
          <p:spPr>
            <a:xfrm>
              <a:off x="33316" y="59324"/>
              <a:ext cx="3844468" cy="563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p>
              <a:pPr marR="152400">
                <a:lnSpc>
                  <a:spcPct val="150000"/>
                </a:lnSpc>
                <a:defRPr sz="1100">
                  <a:latin typeface="Courier New"/>
                  <a:ea typeface="Courier New"/>
                  <a:cs typeface="Courier New"/>
                  <a:sym typeface="Courier New"/>
                </a:defRPr>
              </a:pPr>
              <a:r>
                <a:t>deployer</a:t>
              </a:r>
              <a:r>
                <a:rPr>
                  <a:solidFill>
                    <a:srgbClr val="999999"/>
                  </a:solidFill>
                </a:rPr>
                <a:t>.</a:t>
              </a:r>
              <a:r>
                <a:rPr>
                  <a:solidFill>
                    <a:srgbClr val="DD4A68"/>
                  </a:solidFill>
                </a:rPr>
                <a:t>deploy</a:t>
              </a:r>
              <a:r>
                <a:rPr>
                  <a:solidFill>
                    <a:srgbClr val="999999"/>
                  </a:solidFill>
                </a:rPr>
                <a:t>(</a:t>
              </a:r>
              <a:r>
                <a:t>A</a:t>
              </a:r>
              <a:r>
                <a:rPr>
                  <a:solidFill>
                    <a:srgbClr val="999999"/>
                  </a:solidFill>
                </a:rPr>
                <a:t>);</a:t>
              </a:r>
              <a:br>
                <a:rPr>
                  <a:solidFill>
                    <a:srgbClr val="999999"/>
                  </a:solidFill>
                </a:rPr>
              </a:br>
              <a:r>
                <a:t>deployer</a:t>
              </a:r>
              <a:r>
                <a:rPr>
                  <a:solidFill>
                    <a:srgbClr val="999999"/>
                  </a:solidFill>
                </a:rPr>
                <a:t>.</a:t>
              </a:r>
              <a:r>
                <a:rPr>
                  <a:solidFill>
                    <a:srgbClr val="DD4A68"/>
                  </a:solidFill>
                </a:rPr>
                <a:t>deploy</a:t>
              </a:r>
              <a:r>
                <a:rPr>
                  <a:solidFill>
                    <a:srgbClr val="999999"/>
                  </a:solidFill>
                </a:rPr>
                <a:t>(</a:t>
              </a:r>
              <a:r>
                <a:t>B</a:t>
              </a:r>
              <a:r>
                <a:rPr>
                  <a:solidFill>
                    <a:srgbClr val="999999"/>
                  </a:solidFill>
                </a:rPr>
                <a:t>);</a:t>
              </a:r>
            </a:p>
          </p:txBody>
        </p:sp>
      </p:grpSp>
      <p:grpSp>
        <p:nvGrpSpPr>
          <p:cNvPr id="146" name="Shape 138"/>
          <p:cNvGrpSpPr/>
          <p:nvPr/>
        </p:nvGrpSpPr>
        <p:grpSpPr>
          <a:xfrm>
            <a:off x="1405549" y="3195150"/>
            <a:ext cx="3911101" cy="1149601"/>
            <a:chOff x="0" y="0"/>
            <a:chExt cx="3911100" cy="1149599"/>
          </a:xfrm>
        </p:grpSpPr>
        <p:sp>
          <p:nvSpPr>
            <p:cNvPr id="144" name="Rounded Rectangle"/>
            <p:cNvSpPr/>
            <p:nvPr/>
          </p:nvSpPr>
          <p:spPr>
            <a:xfrm>
              <a:off x="0" y="0"/>
              <a:ext cx="3911101" cy="1149600"/>
            </a:xfrm>
            <a:prstGeom prst="roundRect">
              <a:avLst>
                <a:gd name="adj" fmla="val 16667"/>
              </a:avLst>
            </a:prstGeom>
            <a:solidFill>
              <a:srgbClr val="D9D9D9"/>
            </a:solidFill>
            <a:ln w="9525" cap="flat">
              <a:solidFill>
                <a:srgbClr val="162F33"/>
              </a:solidFill>
              <a:prstDash val="solid"/>
              <a:round/>
            </a:ln>
            <a:effectLst/>
          </p:spPr>
          <p:txBody>
            <a:bodyPr wrap="square" lIns="45719" tIns="45719" rIns="45719" bIns="45719" numCol="1" anchor="ctr">
              <a:noAutofit/>
            </a:bodyPr>
            <a:lstStyle/>
            <a:p>
              <a:pPr marR="152400">
                <a:lnSpc>
                  <a:spcPct val="150000"/>
                </a:lnSpc>
                <a:defRPr sz="1100">
                  <a:latin typeface="Courier New"/>
                  <a:ea typeface="Courier New"/>
                  <a:cs typeface="Courier New"/>
                  <a:sym typeface="Courier New"/>
                </a:defRPr>
              </a:pPr>
            </a:p>
          </p:txBody>
        </p:sp>
        <p:sp>
          <p:nvSpPr>
            <p:cNvPr id="145" name="deployer.deploy(A).then(function() {   return deployer.deploy(B, A.address); });"/>
            <p:cNvSpPr txBox="1"/>
            <p:nvPr/>
          </p:nvSpPr>
          <p:spPr>
            <a:xfrm>
              <a:off x="56119" y="178574"/>
              <a:ext cx="3798862" cy="7924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p>
              <a:pPr marR="152400">
                <a:lnSpc>
                  <a:spcPct val="150000"/>
                </a:lnSpc>
                <a:defRPr sz="1100">
                  <a:latin typeface="Courier New"/>
                  <a:ea typeface="Courier New"/>
                  <a:cs typeface="Courier New"/>
                  <a:sym typeface="Courier New"/>
                </a:defRPr>
              </a:pPr>
              <a:r>
                <a:t>deployer</a:t>
              </a:r>
              <a:r>
                <a:rPr>
                  <a:solidFill>
                    <a:srgbClr val="999999"/>
                  </a:solidFill>
                </a:rPr>
                <a:t>.</a:t>
              </a:r>
              <a:r>
                <a:rPr>
                  <a:solidFill>
                    <a:srgbClr val="DD4A68"/>
                  </a:solidFill>
                </a:rPr>
                <a:t>deploy</a:t>
              </a:r>
              <a:r>
                <a:rPr>
                  <a:solidFill>
                    <a:srgbClr val="999999"/>
                  </a:solidFill>
                </a:rPr>
                <a:t>(</a:t>
              </a:r>
              <a:r>
                <a:t>A</a:t>
              </a:r>
              <a:r>
                <a:rPr>
                  <a:solidFill>
                    <a:srgbClr val="999999"/>
                  </a:solidFill>
                </a:rPr>
                <a:t>).</a:t>
              </a:r>
              <a:r>
                <a:rPr>
                  <a:solidFill>
                    <a:srgbClr val="DD4A68"/>
                  </a:solidFill>
                </a:rPr>
                <a:t>then</a:t>
              </a:r>
              <a:r>
                <a:rPr>
                  <a:solidFill>
                    <a:srgbClr val="999999"/>
                  </a:solidFill>
                </a:rPr>
                <a:t>(</a:t>
              </a:r>
              <a:r>
                <a:rPr>
                  <a:solidFill>
                    <a:srgbClr val="0077AA"/>
                  </a:solidFill>
                </a:rPr>
                <a:t>function</a:t>
              </a:r>
              <a:r>
                <a:rPr>
                  <a:solidFill>
                    <a:srgbClr val="999999"/>
                  </a:solidFill>
                </a:rPr>
                <a:t>()</a:t>
              </a:r>
              <a:r>
                <a:t> </a:t>
              </a:r>
              <a:r>
                <a:rPr>
                  <a:solidFill>
                    <a:srgbClr val="999999"/>
                  </a:solidFill>
                </a:rPr>
                <a:t>{</a:t>
              </a:r>
              <a:br>
                <a:rPr>
                  <a:solidFill>
                    <a:srgbClr val="999999"/>
                  </a:solidFill>
                </a:rPr>
              </a:br>
              <a:r>
                <a:t>  </a:t>
              </a:r>
              <a:r>
                <a:rPr>
                  <a:solidFill>
                    <a:srgbClr val="0077AA"/>
                  </a:solidFill>
                </a:rPr>
                <a:t>return</a:t>
              </a:r>
              <a:r>
                <a:t> deployer</a:t>
              </a:r>
              <a:r>
                <a:rPr>
                  <a:solidFill>
                    <a:srgbClr val="999999"/>
                  </a:solidFill>
                </a:rPr>
                <a:t>.</a:t>
              </a:r>
              <a:r>
                <a:rPr>
                  <a:solidFill>
                    <a:srgbClr val="DD4A68"/>
                  </a:solidFill>
                </a:rPr>
                <a:t>deploy</a:t>
              </a:r>
              <a:r>
                <a:rPr>
                  <a:solidFill>
                    <a:srgbClr val="999999"/>
                  </a:solidFill>
                </a:rPr>
                <a:t>(</a:t>
              </a:r>
              <a:r>
                <a:t>B</a:t>
              </a:r>
              <a:r>
                <a:rPr>
                  <a:solidFill>
                    <a:srgbClr val="999999"/>
                  </a:solidFill>
                </a:rPr>
                <a:t>,</a:t>
              </a:r>
              <a:r>
                <a:t> A</a:t>
              </a:r>
              <a:r>
                <a:rPr>
                  <a:solidFill>
                    <a:srgbClr val="999999"/>
                  </a:solidFill>
                </a:rPr>
                <a:t>.</a:t>
              </a:r>
              <a:r>
                <a:t>address</a:t>
              </a:r>
              <a:r>
                <a:rPr>
                  <a:solidFill>
                    <a:srgbClr val="999999"/>
                  </a:solidFill>
                </a:rPr>
                <a:t>);</a:t>
              </a:r>
              <a:br>
                <a:rPr>
                  <a:solidFill>
                    <a:srgbClr val="999999"/>
                  </a:solidFill>
                </a:rPr>
              </a:br>
              <a:r>
                <a:rPr>
                  <a:solidFill>
                    <a:srgbClr val="999999"/>
                  </a:solidFill>
                </a:rPr>
                <a:t>});</a:t>
              </a: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43"/>
          <p:cNvSpPr txBox="1"/>
          <p:nvPr>
            <p:ph type="title"/>
          </p:nvPr>
        </p:nvSpPr>
        <p:spPr>
          <a:xfrm>
            <a:off x="492918" y="374650"/>
            <a:ext cx="8079600" cy="1243500"/>
          </a:xfrm>
          <a:prstGeom prst="rect">
            <a:avLst/>
          </a:prstGeom>
        </p:spPr>
        <p:txBody>
          <a:bodyPr/>
          <a:lstStyle/>
          <a:p>
            <a:pPr/>
            <a:r>
              <a:t>Migrations: Linking</a:t>
            </a:r>
          </a:p>
        </p:txBody>
      </p:sp>
      <p:sp>
        <p:nvSpPr>
          <p:cNvPr id="151" name="Shape 144"/>
          <p:cNvSpPr txBox="1"/>
          <p:nvPr>
            <p:ph type="body" idx="1"/>
          </p:nvPr>
        </p:nvSpPr>
        <p:spPr>
          <a:xfrm>
            <a:off x="507492" y="1508760"/>
            <a:ext cx="8065200" cy="2824501"/>
          </a:xfrm>
          <a:prstGeom prst="rect">
            <a:avLst/>
          </a:prstGeom>
        </p:spPr>
        <p:txBody>
          <a:bodyPr/>
          <a:lstStyle>
            <a:lvl1pPr indent="-317500">
              <a:buSzPts val="1400"/>
              <a:buFont typeface="Courier New"/>
              <a:buChar char="●"/>
              <a:defRPr sz="1400">
                <a:latin typeface="Courier New"/>
                <a:ea typeface="Courier New"/>
                <a:cs typeface="Courier New"/>
                <a:sym typeface="Courier New"/>
              </a:defRPr>
            </a:lvl1pPr>
          </a:lstStyle>
          <a:p>
            <a:pPr/>
            <a:r>
              <a:t>deployer.link(libCont, destCont[])</a:t>
            </a:r>
          </a:p>
        </p:txBody>
      </p:sp>
      <p:grpSp>
        <p:nvGrpSpPr>
          <p:cNvPr id="154" name="Shape 145"/>
          <p:cNvGrpSpPr/>
          <p:nvPr/>
        </p:nvGrpSpPr>
        <p:grpSpPr>
          <a:xfrm>
            <a:off x="855550" y="1920475"/>
            <a:ext cx="5795401" cy="2444401"/>
            <a:chOff x="0" y="0"/>
            <a:chExt cx="5795400" cy="2444400"/>
          </a:xfrm>
        </p:grpSpPr>
        <p:sp>
          <p:nvSpPr>
            <p:cNvPr id="152" name="Rounded Rectangle"/>
            <p:cNvSpPr/>
            <p:nvPr/>
          </p:nvSpPr>
          <p:spPr>
            <a:xfrm>
              <a:off x="0" y="0"/>
              <a:ext cx="5795401" cy="2444401"/>
            </a:xfrm>
            <a:prstGeom prst="roundRect">
              <a:avLst>
                <a:gd name="adj" fmla="val 16667"/>
              </a:avLst>
            </a:prstGeom>
            <a:solidFill>
              <a:srgbClr val="D9D9D9"/>
            </a:solidFill>
            <a:ln w="9525" cap="flat">
              <a:solidFill>
                <a:srgbClr val="162F33"/>
              </a:solidFill>
              <a:prstDash val="solid"/>
              <a:round/>
            </a:ln>
            <a:effectLst/>
          </p:spPr>
          <p:txBody>
            <a:bodyPr wrap="square" lIns="45719" tIns="45719" rIns="45719" bIns="45719" numCol="1" anchor="ctr">
              <a:noAutofit/>
            </a:bodyPr>
            <a:lstStyle/>
            <a:p>
              <a:pPr marR="152400">
                <a:lnSpc>
                  <a:spcPct val="150000"/>
                </a:lnSpc>
                <a:defRPr>
                  <a:latin typeface="Courier New"/>
                  <a:ea typeface="Courier New"/>
                  <a:cs typeface="Courier New"/>
                  <a:sym typeface="Courier New"/>
                </a:defRPr>
              </a:pPr>
            </a:p>
          </p:txBody>
        </p:sp>
        <p:sp>
          <p:nvSpPr>
            <p:cNvPr id="153" name="// Deploy library LibA, then link LibA to contract B, then deploy B. deployer.deploy(LibA); deployer.link(LibA, B); deployer.deploy(B);  // Link LibA to many contracts deployer.link(LibA, [B, C, D]);"/>
            <p:cNvSpPr txBox="1"/>
            <p:nvPr/>
          </p:nvSpPr>
          <p:spPr>
            <a:xfrm>
              <a:off x="119325" y="254475"/>
              <a:ext cx="5556750" cy="19354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p>
              <a:pPr marR="152400">
                <a:lnSpc>
                  <a:spcPct val="150000"/>
                </a:lnSpc>
                <a:defRPr sz="1100">
                  <a:solidFill>
                    <a:srgbClr val="708090"/>
                  </a:solidFill>
                  <a:latin typeface="Courier New"/>
                  <a:ea typeface="Courier New"/>
                  <a:cs typeface="Courier New"/>
                  <a:sym typeface="Courier New"/>
                </a:defRPr>
              </a:pPr>
              <a:r>
                <a:t>// Deploy library LibA, then link LibA to contract B, then deploy B.</a:t>
              </a:r>
              <a:br/>
              <a:r>
                <a:rPr>
                  <a:solidFill>
                    <a:srgbClr val="000000"/>
                  </a:solidFill>
                </a:rPr>
                <a:t>deployer</a:t>
              </a:r>
              <a:r>
                <a:rPr>
                  <a:solidFill>
                    <a:srgbClr val="999999"/>
                  </a:solidFill>
                </a:rPr>
                <a:t>.</a:t>
              </a:r>
              <a:r>
                <a:rPr>
                  <a:solidFill>
                    <a:srgbClr val="DD4A68"/>
                  </a:solidFill>
                </a:rPr>
                <a:t>deploy</a:t>
              </a:r>
              <a:r>
                <a:rPr>
                  <a:solidFill>
                    <a:srgbClr val="999999"/>
                  </a:solidFill>
                </a:rPr>
                <a:t>(</a:t>
              </a:r>
              <a:r>
                <a:rPr>
                  <a:solidFill>
                    <a:srgbClr val="000000"/>
                  </a:solidFill>
                </a:rPr>
                <a:t>LibA</a:t>
              </a:r>
              <a:r>
                <a:rPr>
                  <a:solidFill>
                    <a:srgbClr val="999999"/>
                  </a:solidFill>
                </a:rPr>
                <a:t>);</a:t>
              </a:r>
              <a:br>
                <a:rPr>
                  <a:solidFill>
                    <a:srgbClr val="999999"/>
                  </a:solidFill>
                </a:rPr>
              </a:br>
              <a:r>
                <a:rPr>
                  <a:solidFill>
                    <a:srgbClr val="000000"/>
                  </a:solidFill>
                </a:rPr>
                <a:t>deployer</a:t>
              </a:r>
              <a:r>
                <a:rPr>
                  <a:solidFill>
                    <a:srgbClr val="999999"/>
                  </a:solidFill>
                </a:rPr>
                <a:t>.</a:t>
              </a:r>
              <a:r>
                <a:rPr>
                  <a:solidFill>
                    <a:srgbClr val="DD4A68"/>
                  </a:solidFill>
                </a:rPr>
                <a:t>link</a:t>
              </a:r>
              <a:r>
                <a:rPr>
                  <a:solidFill>
                    <a:srgbClr val="999999"/>
                  </a:solidFill>
                </a:rPr>
                <a:t>(</a:t>
              </a:r>
              <a:r>
                <a:rPr>
                  <a:solidFill>
                    <a:srgbClr val="000000"/>
                  </a:solidFill>
                </a:rPr>
                <a:t>LibA</a:t>
              </a:r>
              <a:r>
                <a:rPr>
                  <a:solidFill>
                    <a:srgbClr val="999999"/>
                  </a:solidFill>
                </a:rPr>
                <a:t>,</a:t>
              </a:r>
              <a:r>
                <a:rPr>
                  <a:solidFill>
                    <a:srgbClr val="000000"/>
                  </a:solidFill>
                </a:rPr>
                <a:t> B</a:t>
              </a:r>
              <a:r>
                <a:rPr>
                  <a:solidFill>
                    <a:srgbClr val="999999"/>
                  </a:solidFill>
                </a:rPr>
                <a:t>);</a:t>
              </a:r>
              <a:br>
                <a:rPr>
                  <a:solidFill>
                    <a:srgbClr val="999999"/>
                  </a:solidFill>
                </a:rPr>
              </a:br>
              <a:r>
                <a:rPr>
                  <a:solidFill>
                    <a:srgbClr val="000000"/>
                  </a:solidFill>
                </a:rPr>
                <a:t>deployer</a:t>
              </a:r>
              <a:r>
                <a:rPr>
                  <a:solidFill>
                    <a:srgbClr val="999999"/>
                  </a:solidFill>
                </a:rPr>
                <a:t>.</a:t>
              </a:r>
              <a:r>
                <a:rPr>
                  <a:solidFill>
                    <a:srgbClr val="DD4A68"/>
                  </a:solidFill>
                </a:rPr>
                <a:t>deploy</a:t>
              </a:r>
              <a:r>
                <a:rPr>
                  <a:solidFill>
                    <a:srgbClr val="999999"/>
                  </a:solidFill>
                </a:rPr>
                <a:t>(</a:t>
              </a:r>
              <a:r>
                <a:rPr>
                  <a:solidFill>
                    <a:srgbClr val="000000"/>
                  </a:solidFill>
                </a:rPr>
                <a:t>B</a:t>
              </a:r>
              <a:r>
                <a:rPr>
                  <a:solidFill>
                    <a:srgbClr val="999999"/>
                  </a:solidFill>
                </a:rPr>
                <a:t>);</a:t>
              </a:r>
              <a:br>
                <a:rPr>
                  <a:solidFill>
                    <a:srgbClr val="999999"/>
                  </a:solidFill>
                </a:rPr>
              </a:br>
              <a:br>
                <a:rPr>
                  <a:solidFill>
                    <a:srgbClr val="999999"/>
                  </a:solidFill>
                </a:rPr>
              </a:br>
              <a:r>
                <a:t>// Link LibA to many contracts</a:t>
              </a:r>
              <a:br/>
              <a:r>
                <a:rPr>
                  <a:solidFill>
                    <a:srgbClr val="000000"/>
                  </a:solidFill>
                </a:rPr>
                <a:t>deployer</a:t>
              </a:r>
              <a:r>
                <a:rPr>
                  <a:solidFill>
                    <a:srgbClr val="999999"/>
                  </a:solidFill>
                </a:rPr>
                <a:t>.</a:t>
              </a:r>
              <a:r>
                <a:rPr>
                  <a:solidFill>
                    <a:srgbClr val="DD4A68"/>
                  </a:solidFill>
                </a:rPr>
                <a:t>link</a:t>
              </a:r>
              <a:r>
                <a:rPr>
                  <a:solidFill>
                    <a:srgbClr val="999999"/>
                  </a:solidFill>
                </a:rPr>
                <a:t>(</a:t>
              </a:r>
              <a:r>
                <a:rPr>
                  <a:solidFill>
                    <a:srgbClr val="000000"/>
                  </a:solidFill>
                </a:rPr>
                <a:t>LibA</a:t>
              </a:r>
              <a:r>
                <a:rPr>
                  <a:solidFill>
                    <a:srgbClr val="999999"/>
                  </a:solidFill>
                </a:rPr>
                <a:t>,</a:t>
              </a:r>
              <a:r>
                <a:rPr>
                  <a:solidFill>
                    <a:srgbClr val="000000"/>
                  </a:solidFill>
                </a:rPr>
                <a:t> </a:t>
              </a:r>
              <a:r>
                <a:rPr>
                  <a:solidFill>
                    <a:srgbClr val="999999"/>
                  </a:solidFill>
                </a:rPr>
                <a:t>[</a:t>
              </a:r>
              <a:r>
                <a:rPr>
                  <a:solidFill>
                    <a:srgbClr val="000000"/>
                  </a:solidFill>
                </a:rPr>
                <a:t>B</a:t>
              </a:r>
              <a:r>
                <a:rPr>
                  <a:solidFill>
                    <a:srgbClr val="999999"/>
                  </a:solidFill>
                </a:rPr>
                <a:t>,</a:t>
              </a:r>
              <a:r>
                <a:rPr>
                  <a:solidFill>
                    <a:srgbClr val="000000"/>
                  </a:solidFill>
                </a:rPr>
                <a:t> C</a:t>
              </a:r>
              <a:r>
                <a:rPr>
                  <a:solidFill>
                    <a:srgbClr val="999999"/>
                  </a:solidFill>
                </a:rPr>
                <a:t>,</a:t>
              </a:r>
              <a:r>
                <a:rPr>
                  <a:solidFill>
                    <a:srgbClr val="000000"/>
                  </a:solidFill>
                </a:rPr>
                <a:t> D</a:t>
              </a:r>
              <a:r>
                <a:rPr>
                  <a:solidFill>
                    <a:srgbClr val="999999"/>
                  </a:solidFill>
                </a:rPr>
                <a:t>]);</a:t>
              </a:r>
            </a:p>
          </p:txBody>
        </p:sp>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0"/>
          <p:cNvSpPr txBox="1"/>
          <p:nvPr>
            <p:ph type="title"/>
          </p:nvPr>
        </p:nvSpPr>
        <p:spPr>
          <a:xfrm>
            <a:off x="492918" y="374650"/>
            <a:ext cx="8079600" cy="1243500"/>
          </a:xfrm>
          <a:prstGeom prst="rect">
            <a:avLst/>
          </a:prstGeom>
        </p:spPr>
        <p:txBody>
          <a:bodyPr/>
          <a:lstStyle/>
          <a:p>
            <a:pPr/>
            <a:r>
              <a:t>Binary Management: ABI</a:t>
            </a:r>
          </a:p>
        </p:txBody>
      </p:sp>
      <p:sp>
        <p:nvSpPr>
          <p:cNvPr id="159" name="Shape 151"/>
          <p:cNvSpPr txBox="1"/>
          <p:nvPr>
            <p:ph type="body" idx="1"/>
          </p:nvPr>
        </p:nvSpPr>
        <p:spPr>
          <a:xfrm>
            <a:off x="507492" y="1508760"/>
            <a:ext cx="8065200" cy="2824501"/>
          </a:xfrm>
          <a:prstGeom prst="rect">
            <a:avLst/>
          </a:prstGeom>
        </p:spPr>
        <p:txBody>
          <a:bodyPr/>
          <a:lstStyle/>
          <a:p>
            <a:pPr>
              <a:buChar char="●"/>
            </a:pPr>
            <a:r>
              <a:t>The Application Binary Interface (ABI) determines how to interact with your contract</a:t>
            </a:r>
          </a:p>
          <a:p>
            <a:pPr lvl="1">
              <a:spcBef>
                <a:spcPts val="0"/>
              </a:spcBef>
              <a:buChar char="○"/>
            </a:pPr>
            <a:r>
              <a:t>How functions are called</a:t>
            </a:r>
          </a:p>
          <a:p>
            <a:pPr lvl="1">
              <a:spcBef>
                <a:spcPts val="0"/>
              </a:spcBef>
              <a:buChar char="○"/>
            </a:pPr>
            <a:r>
              <a:t>What binary format data values need to be in</a:t>
            </a:r>
          </a:p>
          <a:p>
            <a:pPr lvl="1">
              <a:spcBef>
                <a:spcPts val="0"/>
              </a:spcBef>
              <a:buChar char="○"/>
            </a:pPr>
            <a:r>
              <a:t>Guarantee what format data is returned as</a:t>
            </a:r>
          </a:p>
          <a:p>
            <a:pPr>
              <a:spcBef>
                <a:spcPts val="0"/>
              </a:spcBef>
              <a:buChar char="●"/>
            </a:pPr>
            <a:r>
              <a:t>In the end, the EVM needs machine code</a:t>
            </a:r>
          </a:p>
        </p:txBody>
      </p:sp>
      <p:pic>
        <p:nvPicPr>
          <p:cNvPr id="160" name="Shape 152" descr="Shape 152"/>
          <p:cNvPicPr>
            <a:picLocks noChangeAspect="1"/>
          </p:cNvPicPr>
          <p:nvPr/>
        </p:nvPicPr>
        <p:blipFill>
          <a:blip r:embed="rId3">
            <a:extLst/>
          </a:blip>
          <a:srcRect l="0" t="0" r="0" b="5195"/>
          <a:stretch>
            <a:fillRect/>
          </a:stretch>
        </p:blipFill>
        <p:spPr>
          <a:xfrm flipH="1">
            <a:off x="5886025" y="3286750"/>
            <a:ext cx="2026276" cy="12435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 name="Shape 33"/>
          <p:cNvSpPr txBox="1"/>
          <p:nvPr>
            <p:ph type="title"/>
          </p:nvPr>
        </p:nvSpPr>
        <p:spPr>
          <a:xfrm>
            <a:off x="492918" y="374650"/>
            <a:ext cx="8079600" cy="1243500"/>
          </a:xfrm>
          <a:prstGeom prst="rect">
            <a:avLst/>
          </a:prstGeom>
        </p:spPr>
        <p:txBody>
          <a:bodyPr/>
          <a:lstStyle/>
          <a:p>
            <a:pPr/>
            <a:r>
              <a:t>What is Truffle?</a:t>
            </a:r>
          </a:p>
        </p:txBody>
      </p:sp>
      <p:sp>
        <p:nvSpPr>
          <p:cNvPr id="39" name="Shape 34"/>
          <p:cNvSpPr txBox="1"/>
          <p:nvPr>
            <p:ph type="body" idx="1"/>
          </p:nvPr>
        </p:nvSpPr>
        <p:spPr>
          <a:xfrm>
            <a:off x="507492" y="1508760"/>
            <a:ext cx="8065200" cy="2824501"/>
          </a:xfrm>
          <a:prstGeom prst="rect">
            <a:avLst/>
          </a:prstGeom>
        </p:spPr>
        <p:txBody>
          <a:bodyPr/>
          <a:lstStyle/>
          <a:p>
            <a:pPr marL="0" indent="0">
              <a:buSzTx/>
              <a:buNone/>
              <a:defRPr sz="2400"/>
            </a:pPr>
            <a:r>
              <a:t>In general, Truffle is a development environment for </a:t>
            </a:r>
          </a:p>
          <a:p>
            <a:pPr marL="0" indent="0">
              <a:buSzTx/>
              <a:buNone/>
              <a:defRPr sz="2400" u="sng"/>
            </a:pPr>
            <a:r>
              <a:t>writing</a:t>
            </a:r>
            <a:r>
              <a:rPr u="none"/>
              <a:t>, </a:t>
            </a:r>
          </a:p>
          <a:p>
            <a:pPr marL="0" indent="0">
              <a:buSzTx/>
              <a:buNone/>
              <a:defRPr sz="2400" u="sng"/>
            </a:pPr>
            <a:r>
              <a:t>deploying</a:t>
            </a:r>
            <a:r>
              <a:rPr u="none"/>
              <a:t>,</a:t>
            </a:r>
          </a:p>
          <a:p>
            <a:pPr marL="0" indent="0">
              <a:buSzTx/>
              <a:buNone/>
              <a:defRPr sz="2400"/>
            </a:pPr>
            <a:r>
              <a:t>and </a:t>
            </a:r>
            <a:r>
              <a:rPr u="sng"/>
              <a:t>testing</a:t>
            </a:r>
            <a:r>
              <a:t> smart contracts for Ethereum.</a:t>
            </a:r>
          </a:p>
          <a:p>
            <a:pPr marL="0" indent="0">
              <a:buSzTx/>
              <a:buNone/>
              <a:defRPr sz="2400"/>
            </a:pPr>
            <a:r>
              <a:t>(</a:t>
            </a:r>
            <a:r>
              <a:rPr i="1"/>
              <a:t>This is all very inefficient to do without Truffle</a:t>
            </a:r>
            <a:r>
              <a: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 name="Shape 39"/>
          <p:cNvSpPr txBox="1"/>
          <p:nvPr>
            <p:ph type="title"/>
          </p:nvPr>
        </p:nvSpPr>
        <p:spPr>
          <a:xfrm>
            <a:off x="492918" y="374650"/>
            <a:ext cx="8079600" cy="1243500"/>
          </a:xfrm>
          <a:prstGeom prst="rect">
            <a:avLst/>
          </a:prstGeom>
        </p:spPr>
        <p:txBody>
          <a:bodyPr/>
          <a:lstStyle/>
          <a:p>
            <a:pPr/>
            <a:r>
              <a:t>Installation</a:t>
            </a:r>
          </a:p>
        </p:txBody>
      </p:sp>
      <p:sp>
        <p:nvSpPr>
          <p:cNvPr id="44" name="Shape 40"/>
          <p:cNvSpPr txBox="1"/>
          <p:nvPr>
            <p:ph type="body" idx="1"/>
          </p:nvPr>
        </p:nvSpPr>
        <p:spPr>
          <a:xfrm>
            <a:off x="507492" y="1508760"/>
            <a:ext cx="8065200" cy="2824501"/>
          </a:xfrm>
          <a:prstGeom prst="rect">
            <a:avLst/>
          </a:prstGeom>
        </p:spPr>
        <p:txBody>
          <a:bodyPr/>
          <a:lstStyle/>
          <a:p>
            <a:pPr>
              <a:lnSpc>
                <a:spcPct val="115000"/>
              </a:lnSpc>
              <a:buFontTx/>
              <a:buAutoNum type="arabicPeriod" startAt="1"/>
            </a:pPr>
            <a:r>
              <a:t>Download/Install Node.js and </a:t>
            </a:r>
            <a:r>
              <a:rPr u="sng"/>
              <a:t>npm</a:t>
            </a:r>
            <a:r>
              <a:t> (</a:t>
            </a:r>
            <a:r>
              <a:rPr u="sng">
                <a:solidFill>
                  <a:srgbClr val="2370CD"/>
                </a:solidFill>
                <a:uFill>
                  <a:solidFill>
                    <a:srgbClr val="2370CD"/>
                  </a:solidFill>
                </a:uFill>
                <a:hlinkClick r:id="rId3" invalidUrl="" action="" tgtFrame="" tooltip="" history="1" highlightClick="0" endSnd="0"/>
              </a:rPr>
              <a:t>https://nodejs.org/en/</a:t>
            </a:r>
            <a:r>
              <a:t>)</a:t>
            </a:r>
          </a:p>
          <a:p>
            <a:pPr>
              <a:lnSpc>
                <a:spcPct val="115000"/>
              </a:lnSpc>
              <a:spcBef>
                <a:spcPts val="0"/>
              </a:spcBef>
              <a:buFontTx/>
              <a:buAutoNum type="arabicPeriod" startAt="1"/>
            </a:pPr>
            <a:r>
              <a:t>Install Truffle</a:t>
            </a:r>
          </a:p>
          <a:p>
            <a:pPr lvl="1">
              <a:lnSpc>
                <a:spcPct val="115000"/>
              </a:lnSpc>
              <a:spcBef>
                <a:spcPts val="0"/>
              </a:spcBef>
              <a:buFontTx/>
              <a:buAutoNum type="alphaLcPeriod" startAt="1"/>
            </a:pPr>
            <a:r>
              <a:t>Globally (recommended)</a:t>
            </a:r>
          </a:p>
          <a:p>
            <a:pPr lvl="2" marL="1371600" indent="-323850">
              <a:lnSpc>
                <a:spcPct val="115000"/>
              </a:lnSpc>
              <a:spcBef>
                <a:spcPts val="0"/>
              </a:spcBef>
              <a:buSzPts val="1500"/>
              <a:buFontTx/>
              <a:buAutoNum type="romanLcPeriod" startAt="1"/>
              <a:defRPr sz="1500">
                <a:latin typeface="Courier New"/>
                <a:ea typeface="Courier New"/>
                <a:cs typeface="Courier New"/>
                <a:sym typeface="Courier New"/>
              </a:defRPr>
            </a:pPr>
            <a:r>
              <a:t>-g</a:t>
            </a:r>
            <a:r>
              <a:rPr>
                <a:latin typeface="Calibri"/>
                <a:ea typeface="Calibri"/>
                <a:cs typeface="Calibri"/>
                <a:sym typeface="Calibri"/>
              </a:rPr>
              <a:t> a flag to install Truffle globally on your machine</a:t>
            </a:r>
          </a:p>
          <a:p>
            <a:pPr marL="0" indent="914400">
              <a:lnSpc>
                <a:spcPct val="115000"/>
              </a:lnSpc>
              <a:buSzTx/>
              <a:buNone/>
            </a:pPr>
            <a:endParaRPr>
              <a:latin typeface="Courier New"/>
              <a:ea typeface="Courier New"/>
              <a:cs typeface="Courier New"/>
              <a:sym typeface="Courier New"/>
            </a:endParaRPr>
          </a:p>
          <a:p>
            <a:pPr lvl="1">
              <a:lnSpc>
                <a:spcPct val="115000"/>
              </a:lnSpc>
              <a:spcBef>
                <a:spcPts val="500"/>
              </a:spcBef>
              <a:buFontTx/>
              <a:buAutoNum type="alphaLcPeriod" startAt="1"/>
            </a:pPr>
            <a:r>
              <a:t>Locally</a:t>
            </a:r>
          </a:p>
          <a:p>
            <a:pPr lvl="2" marL="1371600" indent="-323850">
              <a:lnSpc>
                <a:spcPct val="115000"/>
              </a:lnSpc>
              <a:spcBef>
                <a:spcPts val="0"/>
              </a:spcBef>
              <a:buSzPts val="1500"/>
              <a:buFontTx/>
              <a:buAutoNum type="romanLcPeriod" startAt="1"/>
              <a:defRPr sz="1500"/>
            </a:pPr>
            <a:r>
              <a:t>Make and change to a directory that will hold your project</a:t>
            </a:r>
          </a:p>
        </p:txBody>
      </p:sp>
      <p:pic>
        <p:nvPicPr>
          <p:cNvPr id="45" name="Shape 41" descr="Shape 41"/>
          <p:cNvPicPr>
            <a:picLocks noChangeAspect="1"/>
          </p:cNvPicPr>
          <p:nvPr/>
        </p:nvPicPr>
        <p:blipFill>
          <a:blip r:embed="rId4">
            <a:extLst/>
          </a:blip>
          <a:stretch>
            <a:fillRect/>
          </a:stretch>
        </p:blipFill>
        <p:spPr>
          <a:xfrm>
            <a:off x="7008024" y="1901887"/>
            <a:ext cx="1564676" cy="608476"/>
          </a:xfrm>
          <a:prstGeom prst="rect">
            <a:avLst/>
          </a:prstGeom>
          <a:ln w="12700">
            <a:miter lim="400000"/>
          </a:ln>
        </p:spPr>
      </p:pic>
      <p:pic>
        <p:nvPicPr>
          <p:cNvPr id="46" name="Shape 42" descr="Shape 42"/>
          <p:cNvPicPr>
            <a:picLocks noChangeAspect="1"/>
          </p:cNvPicPr>
          <p:nvPr/>
        </p:nvPicPr>
        <p:blipFill>
          <a:blip r:embed="rId5">
            <a:extLst/>
          </a:blip>
          <a:stretch>
            <a:fillRect/>
          </a:stretch>
        </p:blipFill>
        <p:spPr>
          <a:xfrm>
            <a:off x="7008024" y="2794099"/>
            <a:ext cx="1564676" cy="1529476"/>
          </a:xfrm>
          <a:prstGeom prst="rect">
            <a:avLst/>
          </a:prstGeom>
          <a:ln w="12700">
            <a:miter lim="400000"/>
          </a:ln>
        </p:spPr>
      </p:pic>
      <p:grpSp>
        <p:nvGrpSpPr>
          <p:cNvPr id="49" name="Shape 43"/>
          <p:cNvGrpSpPr/>
          <p:nvPr/>
        </p:nvGrpSpPr>
        <p:grpSpPr>
          <a:xfrm>
            <a:off x="1952774" y="2821475"/>
            <a:ext cx="3957301" cy="386051"/>
            <a:chOff x="0" y="0"/>
            <a:chExt cx="3957299" cy="386049"/>
          </a:xfrm>
        </p:grpSpPr>
        <p:sp>
          <p:nvSpPr>
            <p:cNvPr id="47" name="Rounded Rectangle"/>
            <p:cNvSpPr/>
            <p:nvPr/>
          </p:nvSpPr>
          <p:spPr>
            <a:xfrm>
              <a:off x="0" y="22475"/>
              <a:ext cx="3957300" cy="341100"/>
            </a:xfrm>
            <a:prstGeom prst="roundRect">
              <a:avLst>
                <a:gd name="adj" fmla="val 16667"/>
              </a:avLst>
            </a:prstGeom>
            <a:solidFill>
              <a:srgbClr val="CCCCCC"/>
            </a:solidFill>
            <a:ln w="9525" cap="flat">
              <a:solidFill>
                <a:srgbClr val="162F33"/>
              </a:solidFill>
              <a:prstDash val="solid"/>
              <a:round/>
            </a:ln>
            <a:effectLst/>
          </p:spPr>
          <p:txBody>
            <a:bodyPr wrap="square" lIns="45719" tIns="45719" rIns="45719" bIns="45719" numCol="1" anchor="ctr">
              <a:noAutofit/>
            </a:bodyPr>
            <a:lstStyle/>
            <a:p>
              <a:pPr>
                <a:defRPr>
                  <a:latin typeface="Courier New"/>
                  <a:ea typeface="Courier New"/>
                  <a:cs typeface="Courier New"/>
                  <a:sym typeface="Courier New"/>
                </a:defRPr>
              </a:pPr>
            </a:p>
          </p:txBody>
        </p:sp>
        <p:sp>
          <p:nvSpPr>
            <p:cNvPr id="48" name="$ npm install -g truffle"/>
            <p:cNvSpPr txBox="1"/>
            <p:nvPr/>
          </p:nvSpPr>
          <p:spPr>
            <a:xfrm>
              <a:off x="16650" y="0"/>
              <a:ext cx="3924000" cy="386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defRPr>
                  <a:latin typeface="Courier New"/>
                  <a:ea typeface="Courier New"/>
                  <a:cs typeface="Courier New"/>
                  <a:sym typeface="Courier New"/>
                </a:defRPr>
              </a:lvl1pPr>
            </a:lstStyle>
            <a:p>
              <a:pPr/>
              <a:r>
                <a:t>$ npm install -g truffle</a:t>
              </a:r>
            </a:p>
          </p:txBody>
        </p:sp>
      </p:grpSp>
      <p:grpSp>
        <p:nvGrpSpPr>
          <p:cNvPr id="52" name="Shape 44"/>
          <p:cNvGrpSpPr/>
          <p:nvPr/>
        </p:nvGrpSpPr>
        <p:grpSpPr>
          <a:xfrm>
            <a:off x="1952774" y="3840274"/>
            <a:ext cx="3957301" cy="386051"/>
            <a:chOff x="0" y="0"/>
            <a:chExt cx="3957299" cy="386049"/>
          </a:xfrm>
        </p:grpSpPr>
        <p:sp>
          <p:nvSpPr>
            <p:cNvPr id="50" name="Rounded Rectangle"/>
            <p:cNvSpPr/>
            <p:nvPr/>
          </p:nvSpPr>
          <p:spPr>
            <a:xfrm>
              <a:off x="0" y="22475"/>
              <a:ext cx="3957300" cy="341100"/>
            </a:xfrm>
            <a:prstGeom prst="roundRect">
              <a:avLst>
                <a:gd name="adj" fmla="val 16667"/>
              </a:avLst>
            </a:prstGeom>
            <a:solidFill>
              <a:srgbClr val="CCCCCC"/>
            </a:solidFill>
            <a:ln w="9525" cap="flat">
              <a:solidFill>
                <a:srgbClr val="162F33"/>
              </a:solidFill>
              <a:prstDash val="solid"/>
              <a:round/>
            </a:ln>
            <a:effectLst/>
          </p:spPr>
          <p:txBody>
            <a:bodyPr wrap="square" lIns="45719" tIns="45719" rIns="45719" bIns="45719" numCol="1" anchor="ctr">
              <a:noAutofit/>
            </a:bodyPr>
            <a:lstStyle/>
            <a:p>
              <a:pPr>
                <a:defRPr>
                  <a:latin typeface="Courier New"/>
                  <a:ea typeface="Courier New"/>
                  <a:cs typeface="Courier New"/>
                  <a:sym typeface="Courier New"/>
                </a:defRPr>
              </a:pPr>
            </a:p>
          </p:txBody>
        </p:sp>
        <p:sp>
          <p:nvSpPr>
            <p:cNvPr id="51" name="$ npm install truffle"/>
            <p:cNvSpPr txBox="1"/>
            <p:nvPr/>
          </p:nvSpPr>
          <p:spPr>
            <a:xfrm>
              <a:off x="16650" y="0"/>
              <a:ext cx="3924000" cy="386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defRPr>
                  <a:latin typeface="Courier New"/>
                  <a:ea typeface="Courier New"/>
                  <a:cs typeface="Courier New"/>
                  <a:sym typeface="Courier New"/>
                </a:defRPr>
              </a:lvl1pPr>
            </a:lstStyle>
            <a:p>
              <a:pPr/>
              <a:r>
                <a:t>$ npm install truffle</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 name="Shape 49"/>
          <p:cNvSpPr txBox="1"/>
          <p:nvPr>
            <p:ph type="title"/>
          </p:nvPr>
        </p:nvSpPr>
        <p:spPr>
          <a:xfrm>
            <a:off x="492918" y="374650"/>
            <a:ext cx="8079600" cy="1243500"/>
          </a:xfrm>
          <a:prstGeom prst="rect">
            <a:avLst/>
          </a:prstGeom>
        </p:spPr>
        <p:txBody>
          <a:bodyPr/>
          <a:lstStyle/>
          <a:p>
            <a:pPr/>
            <a:r>
              <a:t>Creating Truffle Projects</a:t>
            </a:r>
          </a:p>
        </p:txBody>
      </p:sp>
      <p:sp>
        <p:nvSpPr>
          <p:cNvPr id="57" name="Shape 50"/>
          <p:cNvSpPr txBox="1"/>
          <p:nvPr>
            <p:ph type="body" idx="1"/>
          </p:nvPr>
        </p:nvSpPr>
        <p:spPr>
          <a:xfrm>
            <a:off x="507492" y="1508760"/>
            <a:ext cx="8065200" cy="2824501"/>
          </a:xfrm>
          <a:prstGeom prst="rect">
            <a:avLst/>
          </a:prstGeom>
        </p:spPr>
        <p:txBody>
          <a:bodyPr/>
          <a:lstStyle/>
          <a:p>
            <a:pPr>
              <a:lnSpc>
                <a:spcPct val="100000"/>
              </a:lnSpc>
              <a:buChar char="●"/>
            </a:pPr>
            <a:r>
              <a:t>Make directory for project, unbox MetaCoin truffle box</a:t>
            </a:r>
          </a:p>
          <a:p>
            <a:pPr marL="0" indent="0">
              <a:lnSpc>
                <a:spcPct val="100000"/>
              </a:lnSpc>
              <a:buSzTx/>
              <a:buNone/>
            </a:pPr>
          </a:p>
          <a:p>
            <a:pPr marL="0" indent="0">
              <a:lnSpc>
                <a:spcPct val="100000"/>
              </a:lnSpc>
              <a:buSzTx/>
              <a:buNone/>
            </a:pPr>
          </a:p>
          <a:p>
            <a:pPr marL="0" indent="0">
              <a:lnSpc>
                <a:spcPct val="100000"/>
              </a:lnSpc>
              <a:buSzTx/>
              <a:buNone/>
            </a:pPr>
          </a:p>
          <a:p>
            <a:pPr>
              <a:lnSpc>
                <a:spcPct val="100000"/>
              </a:lnSpc>
              <a:buChar char="●"/>
            </a:pPr>
            <a:r>
              <a:t>To initialize default Truffle project</a:t>
            </a:r>
          </a:p>
        </p:txBody>
      </p:sp>
      <p:grpSp>
        <p:nvGrpSpPr>
          <p:cNvPr id="60" name="Shape 51"/>
          <p:cNvGrpSpPr/>
          <p:nvPr/>
        </p:nvGrpSpPr>
        <p:grpSpPr>
          <a:xfrm>
            <a:off x="929900" y="1917300"/>
            <a:ext cx="4325700" cy="954600"/>
            <a:chOff x="0" y="0"/>
            <a:chExt cx="4325699" cy="954599"/>
          </a:xfrm>
        </p:grpSpPr>
        <p:sp>
          <p:nvSpPr>
            <p:cNvPr id="58" name="Rounded Rectangle"/>
            <p:cNvSpPr/>
            <p:nvPr/>
          </p:nvSpPr>
          <p:spPr>
            <a:xfrm>
              <a:off x="0" y="0"/>
              <a:ext cx="4325700" cy="954600"/>
            </a:xfrm>
            <a:prstGeom prst="roundRect">
              <a:avLst>
                <a:gd name="adj" fmla="val 16667"/>
              </a:avLst>
            </a:prstGeom>
            <a:solidFill>
              <a:srgbClr val="CCCCCC"/>
            </a:solidFill>
            <a:ln w="9525" cap="flat">
              <a:solidFill>
                <a:srgbClr val="162F33"/>
              </a:solidFill>
              <a:prstDash val="solid"/>
              <a:round/>
            </a:ln>
            <a:effectLst/>
          </p:spPr>
          <p:txBody>
            <a:bodyPr wrap="square" lIns="45719" tIns="45719" rIns="45719" bIns="45719" numCol="1" anchor="ctr">
              <a:noAutofit/>
            </a:bodyPr>
            <a:lstStyle/>
            <a:p>
              <a:pPr>
                <a:defRPr>
                  <a:latin typeface="Courier New"/>
                  <a:ea typeface="Courier New"/>
                  <a:cs typeface="Courier New"/>
                  <a:sym typeface="Courier New"/>
                </a:defRPr>
              </a:pPr>
            </a:p>
          </p:txBody>
        </p:sp>
        <p:sp>
          <p:nvSpPr>
            <p:cNvPr id="59" name="$ mkdir MetaCoin…"/>
            <p:cNvSpPr txBox="1"/>
            <p:nvPr/>
          </p:nvSpPr>
          <p:spPr>
            <a:xfrm>
              <a:off x="46599" y="81074"/>
              <a:ext cx="4232502" cy="7924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p>
              <a:pPr>
                <a:defRPr>
                  <a:latin typeface="Courier New"/>
                  <a:ea typeface="Courier New"/>
                  <a:cs typeface="Courier New"/>
                  <a:sym typeface="Courier New"/>
                </a:defRPr>
              </a:pPr>
              <a:r>
                <a:t>$ mkdir MetaCoin</a:t>
              </a:r>
            </a:p>
            <a:p>
              <a:pPr>
                <a:defRPr>
                  <a:latin typeface="Courier New"/>
                  <a:ea typeface="Courier New"/>
                  <a:cs typeface="Courier New"/>
                  <a:sym typeface="Courier New"/>
                </a:defRPr>
              </a:pPr>
              <a:r>
                <a:t>$ cd MetaCoin</a:t>
              </a:r>
            </a:p>
            <a:p>
              <a:pPr>
                <a:defRPr>
                  <a:latin typeface="Courier New"/>
                  <a:ea typeface="Courier New"/>
                  <a:cs typeface="Courier New"/>
                  <a:sym typeface="Courier New"/>
                </a:defRPr>
              </a:pPr>
              <a:r>
                <a:t>$ truffle unbox metacoin</a:t>
              </a:r>
            </a:p>
          </p:txBody>
        </p:sp>
      </p:grpSp>
      <p:grpSp>
        <p:nvGrpSpPr>
          <p:cNvPr id="63" name="Shape 52"/>
          <p:cNvGrpSpPr/>
          <p:nvPr/>
        </p:nvGrpSpPr>
        <p:grpSpPr>
          <a:xfrm>
            <a:off x="929900" y="3450450"/>
            <a:ext cx="4325700" cy="386051"/>
            <a:chOff x="0" y="0"/>
            <a:chExt cx="4325699" cy="386049"/>
          </a:xfrm>
        </p:grpSpPr>
        <p:sp>
          <p:nvSpPr>
            <p:cNvPr id="61" name="Rounded Rectangle"/>
            <p:cNvSpPr/>
            <p:nvPr/>
          </p:nvSpPr>
          <p:spPr>
            <a:xfrm>
              <a:off x="0" y="17824"/>
              <a:ext cx="4325700" cy="350402"/>
            </a:xfrm>
            <a:prstGeom prst="roundRect">
              <a:avLst>
                <a:gd name="adj" fmla="val 16667"/>
              </a:avLst>
            </a:prstGeom>
            <a:solidFill>
              <a:srgbClr val="CCCCCC"/>
            </a:solidFill>
            <a:ln w="9525" cap="flat">
              <a:solidFill>
                <a:srgbClr val="162F33"/>
              </a:solidFill>
              <a:prstDash val="solid"/>
              <a:round/>
            </a:ln>
            <a:effectLst/>
          </p:spPr>
          <p:txBody>
            <a:bodyPr wrap="square" lIns="45719" tIns="45719" rIns="45719" bIns="45719" numCol="1" anchor="ctr">
              <a:noAutofit/>
            </a:bodyPr>
            <a:lstStyle/>
            <a:p>
              <a:pPr>
                <a:defRPr>
                  <a:latin typeface="Courier New"/>
                  <a:ea typeface="Courier New"/>
                  <a:cs typeface="Courier New"/>
                  <a:sym typeface="Courier New"/>
                </a:defRPr>
              </a:pPr>
            </a:p>
          </p:txBody>
        </p:sp>
        <p:sp>
          <p:nvSpPr>
            <p:cNvPr id="62" name="$ truffle init"/>
            <p:cNvSpPr txBox="1"/>
            <p:nvPr/>
          </p:nvSpPr>
          <p:spPr>
            <a:xfrm>
              <a:off x="17105" y="0"/>
              <a:ext cx="4291490" cy="386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defRPr>
                  <a:latin typeface="Courier New"/>
                  <a:ea typeface="Courier New"/>
                  <a:cs typeface="Courier New"/>
                  <a:sym typeface="Courier New"/>
                </a:defRPr>
              </a:lvl1pPr>
            </a:lstStyle>
            <a:p>
              <a:pPr/>
              <a:r>
                <a:t>$ truffle init</a:t>
              </a:r>
            </a:p>
          </p:txBody>
        </p:sp>
      </p:grpSp>
      <p:pic>
        <p:nvPicPr>
          <p:cNvPr id="64" name="Shape 53" descr="Shape 53"/>
          <p:cNvPicPr>
            <a:picLocks noChangeAspect="1"/>
          </p:cNvPicPr>
          <p:nvPr/>
        </p:nvPicPr>
        <p:blipFill>
          <a:blip r:embed="rId3">
            <a:extLst/>
          </a:blip>
          <a:stretch>
            <a:fillRect/>
          </a:stretch>
        </p:blipFill>
        <p:spPr>
          <a:xfrm>
            <a:off x="5580124" y="2057000"/>
            <a:ext cx="3040801" cy="209815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 name="Shape 58"/>
          <p:cNvSpPr txBox="1"/>
          <p:nvPr>
            <p:ph type="title"/>
          </p:nvPr>
        </p:nvSpPr>
        <p:spPr>
          <a:xfrm>
            <a:off x="492918" y="374650"/>
            <a:ext cx="8079600" cy="1243500"/>
          </a:xfrm>
          <a:prstGeom prst="rect">
            <a:avLst/>
          </a:prstGeom>
        </p:spPr>
        <p:txBody>
          <a:bodyPr/>
          <a:lstStyle/>
          <a:p>
            <a:pPr/>
            <a:r>
              <a:t>Creating Truffle Projects</a:t>
            </a:r>
          </a:p>
        </p:txBody>
      </p:sp>
      <p:sp>
        <p:nvSpPr>
          <p:cNvPr id="69" name="Shape 59"/>
          <p:cNvSpPr txBox="1"/>
          <p:nvPr>
            <p:ph type="body" idx="1"/>
          </p:nvPr>
        </p:nvSpPr>
        <p:spPr>
          <a:xfrm>
            <a:off x="507492" y="1508760"/>
            <a:ext cx="8065200" cy="2824501"/>
          </a:xfrm>
          <a:prstGeom prst="rect">
            <a:avLst/>
          </a:prstGeom>
        </p:spPr>
        <p:txBody>
          <a:bodyPr/>
          <a:lstStyle/>
          <a:p>
            <a:pPr>
              <a:buChar char="●"/>
            </a:pPr>
            <a:r>
              <a:t>What did we just create in our project directory?</a:t>
            </a:r>
          </a:p>
          <a:p>
            <a:pPr lvl="1" indent="-317500">
              <a:spcBef>
                <a:spcPts val="0"/>
              </a:spcBef>
              <a:buSzPts val="1400"/>
              <a:buFont typeface="Courier New"/>
              <a:buChar char="○"/>
              <a:defRPr sz="1400">
                <a:latin typeface="Courier New"/>
                <a:ea typeface="Courier New"/>
                <a:cs typeface="Courier New"/>
                <a:sym typeface="Courier New"/>
              </a:defRPr>
            </a:pPr>
            <a:r>
              <a:t>contracts/</a:t>
            </a:r>
          </a:p>
          <a:p>
            <a:pPr lvl="2" marL="1371600" indent="-323850">
              <a:spcBef>
                <a:spcPts val="0"/>
              </a:spcBef>
              <a:buSzPts val="1500"/>
              <a:buChar char="■"/>
              <a:defRPr i="1" sz="1500"/>
            </a:pPr>
            <a:r>
              <a:t>A directory for Solidity contracts (.sol)</a:t>
            </a:r>
          </a:p>
          <a:p>
            <a:pPr lvl="1" indent="-317500">
              <a:spcBef>
                <a:spcPts val="0"/>
              </a:spcBef>
              <a:buSzPts val="1400"/>
              <a:buFont typeface="Courier New"/>
              <a:buChar char="○"/>
              <a:defRPr sz="1400">
                <a:latin typeface="Courier New"/>
                <a:ea typeface="Courier New"/>
                <a:cs typeface="Courier New"/>
                <a:sym typeface="Courier New"/>
              </a:defRPr>
            </a:pPr>
            <a:r>
              <a:t>migrations/</a:t>
            </a:r>
          </a:p>
          <a:p>
            <a:pPr lvl="2" marL="1371600" indent="-323850">
              <a:spcBef>
                <a:spcPts val="0"/>
              </a:spcBef>
              <a:buSzPts val="1500"/>
              <a:buChar char="■"/>
              <a:defRPr i="1" sz="1500"/>
            </a:pPr>
            <a:r>
              <a:t>A directory for JavaScript deployment scripts</a:t>
            </a:r>
          </a:p>
          <a:p>
            <a:pPr lvl="1" indent="-317500">
              <a:spcBef>
                <a:spcPts val="0"/>
              </a:spcBef>
              <a:buSzPts val="1400"/>
              <a:buFont typeface="Courier New"/>
              <a:buChar char="○"/>
              <a:defRPr sz="1400">
                <a:latin typeface="Courier New"/>
                <a:ea typeface="Courier New"/>
                <a:cs typeface="Courier New"/>
                <a:sym typeface="Courier New"/>
              </a:defRPr>
            </a:pPr>
            <a:r>
              <a:t>test/</a:t>
            </a:r>
          </a:p>
          <a:p>
            <a:pPr lvl="2" marL="1371600" indent="-323850">
              <a:spcBef>
                <a:spcPts val="0"/>
              </a:spcBef>
              <a:buSzPts val="1500"/>
              <a:buChar char="■"/>
              <a:defRPr i="1" sz="1500"/>
            </a:pPr>
            <a:r>
              <a:t>A directory for JavaScript test scripts (to test our contracts)</a:t>
            </a:r>
          </a:p>
          <a:p>
            <a:pPr lvl="1" indent="-317500">
              <a:spcBef>
                <a:spcPts val="0"/>
              </a:spcBef>
              <a:buSzPts val="1400"/>
              <a:buFont typeface="Courier New"/>
              <a:buChar char="○"/>
              <a:defRPr sz="1400">
                <a:latin typeface="Courier New"/>
                <a:ea typeface="Courier New"/>
                <a:cs typeface="Courier New"/>
                <a:sym typeface="Courier New"/>
              </a:defRPr>
            </a:pPr>
            <a:r>
              <a:t>truffle.js</a:t>
            </a:r>
          </a:p>
          <a:p>
            <a:pPr lvl="2" marL="1371600" indent="-323850">
              <a:spcBef>
                <a:spcPts val="0"/>
              </a:spcBef>
              <a:buSzPts val="1500"/>
              <a:buChar char="■"/>
              <a:defRPr i="1" sz="1500"/>
            </a:pPr>
            <a:r>
              <a:t>Configuration file for Truffle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 name="Shape 64"/>
          <p:cNvSpPr txBox="1"/>
          <p:nvPr>
            <p:ph type="title"/>
          </p:nvPr>
        </p:nvSpPr>
        <p:spPr>
          <a:xfrm>
            <a:off x="492918" y="374650"/>
            <a:ext cx="8079600" cy="1243500"/>
          </a:xfrm>
          <a:prstGeom prst="rect">
            <a:avLst/>
          </a:prstGeom>
        </p:spPr>
        <p:txBody>
          <a:bodyPr/>
          <a:lstStyle/>
          <a:p>
            <a:pPr/>
            <a:r>
              <a:t>Ethereum Clients: Local</a:t>
            </a:r>
          </a:p>
        </p:txBody>
      </p:sp>
      <p:sp>
        <p:nvSpPr>
          <p:cNvPr id="72" name="Shape 65"/>
          <p:cNvSpPr txBox="1"/>
          <p:nvPr>
            <p:ph type="body" idx="1"/>
          </p:nvPr>
        </p:nvSpPr>
        <p:spPr>
          <a:xfrm>
            <a:off x="507492" y="1508760"/>
            <a:ext cx="8065200" cy="2824501"/>
          </a:xfrm>
          <a:prstGeom prst="rect">
            <a:avLst/>
          </a:prstGeom>
        </p:spPr>
        <p:txBody>
          <a:bodyPr/>
          <a:lstStyle/>
          <a:p>
            <a:pPr>
              <a:buChar char="●"/>
            </a:pPr>
            <a:r>
              <a:t>Truffle Develop</a:t>
            </a:r>
          </a:p>
          <a:p>
            <a:pPr lvl="1">
              <a:spcBef>
                <a:spcPts val="0"/>
              </a:spcBef>
              <a:buChar char="○"/>
            </a:pPr>
            <a:r>
              <a:t>Runs on </a:t>
            </a:r>
            <a:r>
              <a:rPr sz="1400">
                <a:latin typeface="Courier New"/>
                <a:ea typeface="Courier New"/>
                <a:cs typeface="Courier New"/>
                <a:sym typeface="Courier New"/>
              </a:rPr>
              <a:t>https://127.0.0.1:9545</a:t>
            </a:r>
            <a:endParaRPr sz="1400"/>
          </a:p>
          <a:p>
            <a:pPr marL="0" indent="0">
              <a:buSzTx/>
              <a:buNone/>
            </a:pPr>
            <a:endParaRPr sz="1400"/>
          </a:p>
          <a:p>
            <a:pPr>
              <a:buChar char="●"/>
            </a:pPr>
            <a:r>
              <a:t>Runs integrated blockchain and console to run truffle commands</a:t>
            </a:r>
          </a:p>
          <a:p>
            <a:pPr lvl="1">
              <a:spcBef>
                <a:spcPts val="0"/>
              </a:spcBef>
              <a:buChar char="○"/>
            </a:pPr>
            <a:r>
              <a:t>Omit </a:t>
            </a:r>
            <a:r>
              <a:rPr sz="1400">
                <a:solidFill>
                  <a:srgbClr val="000000"/>
                </a:solidFill>
                <a:latin typeface="Courier New"/>
                <a:ea typeface="Courier New"/>
                <a:cs typeface="Courier New"/>
                <a:sym typeface="Courier New"/>
              </a:rPr>
              <a:t>truffle</a:t>
            </a:r>
            <a:r>
              <a:rPr>
                <a:solidFill>
                  <a:srgbClr val="000000"/>
                </a:solidFill>
              </a:rPr>
              <a:t> when executing truffle commands</a:t>
            </a:r>
          </a:p>
        </p:txBody>
      </p:sp>
      <p:grpSp>
        <p:nvGrpSpPr>
          <p:cNvPr id="75" name="Shape 66"/>
          <p:cNvGrpSpPr/>
          <p:nvPr/>
        </p:nvGrpSpPr>
        <p:grpSpPr>
          <a:xfrm>
            <a:off x="945475" y="2081349"/>
            <a:ext cx="5414101" cy="386051"/>
            <a:chOff x="0" y="0"/>
            <a:chExt cx="5414100" cy="386049"/>
          </a:xfrm>
        </p:grpSpPr>
        <p:sp>
          <p:nvSpPr>
            <p:cNvPr id="73" name="Rounded Rectangle"/>
            <p:cNvSpPr/>
            <p:nvPr/>
          </p:nvSpPr>
          <p:spPr>
            <a:xfrm>
              <a:off x="0" y="17824"/>
              <a:ext cx="5414101" cy="350402"/>
            </a:xfrm>
            <a:prstGeom prst="roundRect">
              <a:avLst>
                <a:gd name="adj" fmla="val 16667"/>
              </a:avLst>
            </a:prstGeom>
            <a:solidFill>
              <a:srgbClr val="CCCCCC"/>
            </a:solidFill>
            <a:ln w="9525" cap="flat">
              <a:solidFill>
                <a:srgbClr val="162F33"/>
              </a:solidFill>
              <a:prstDash val="solid"/>
              <a:round/>
            </a:ln>
            <a:effectLst/>
          </p:spPr>
          <p:txBody>
            <a:bodyPr wrap="square" lIns="45719" tIns="45719" rIns="45719" bIns="45719" numCol="1" anchor="ctr">
              <a:noAutofit/>
            </a:bodyPr>
            <a:lstStyle/>
            <a:p>
              <a:pPr>
                <a:defRPr>
                  <a:latin typeface="Courier New"/>
                  <a:ea typeface="Courier New"/>
                  <a:cs typeface="Courier New"/>
                  <a:sym typeface="Courier New"/>
                </a:defRPr>
              </a:pPr>
            </a:p>
          </p:txBody>
        </p:sp>
        <p:sp>
          <p:nvSpPr>
            <p:cNvPr id="74" name="$ truffle develop"/>
            <p:cNvSpPr txBox="1"/>
            <p:nvPr/>
          </p:nvSpPr>
          <p:spPr>
            <a:xfrm>
              <a:off x="17104" y="0"/>
              <a:ext cx="5379892" cy="386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defRPr>
                  <a:latin typeface="Courier New"/>
                  <a:ea typeface="Courier New"/>
                  <a:cs typeface="Courier New"/>
                  <a:sym typeface="Courier New"/>
                </a:defRPr>
              </a:lvl1pPr>
            </a:lstStyle>
            <a:p>
              <a:pPr/>
              <a:r>
                <a:t>$ truffle develop</a:t>
              </a:r>
            </a:p>
          </p:txBody>
        </p:sp>
      </p:grpSp>
      <p:pic>
        <p:nvPicPr>
          <p:cNvPr id="76" name="Shape 67" descr="Shape 67"/>
          <p:cNvPicPr>
            <a:picLocks noChangeAspect="1"/>
          </p:cNvPicPr>
          <p:nvPr/>
        </p:nvPicPr>
        <p:blipFill>
          <a:blip r:embed="rId3">
            <a:extLst/>
          </a:blip>
          <a:stretch>
            <a:fillRect/>
          </a:stretch>
        </p:blipFill>
        <p:spPr>
          <a:xfrm>
            <a:off x="2508724" y="3083000"/>
            <a:ext cx="4047988" cy="16630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 name="Shape 72"/>
          <p:cNvSpPr txBox="1"/>
          <p:nvPr>
            <p:ph type="title"/>
          </p:nvPr>
        </p:nvSpPr>
        <p:spPr>
          <a:xfrm>
            <a:off x="492918" y="374650"/>
            <a:ext cx="8079600" cy="1243500"/>
          </a:xfrm>
          <a:prstGeom prst="rect">
            <a:avLst/>
          </a:prstGeom>
        </p:spPr>
        <p:txBody>
          <a:bodyPr/>
          <a:lstStyle/>
          <a:p>
            <a:pPr/>
            <a:r>
              <a:t>Ethereum Clients: Local</a:t>
            </a:r>
          </a:p>
        </p:txBody>
      </p:sp>
      <p:sp>
        <p:nvSpPr>
          <p:cNvPr id="81" name="Shape 73"/>
          <p:cNvSpPr txBox="1"/>
          <p:nvPr>
            <p:ph type="body" idx="1"/>
          </p:nvPr>
        </p:nvSpPr>
        <p:spPr>
          <a:xfrm>
            <a:off x="507492" y="1508760"/>
            <a:ext cx="8065200" cy="2824501"/>
          </a:xfrm>
          <a:prstGeom prst="rect">
            <a:avLst/>
          </a:prstGeom>
        </p:spPr>
        <p:txBody>
          <a:bodyPr/>
          <a:lstStyle/>
          <a:p>
            <a:pPr>
              <a:buChar char="●"/>
            </a:pPr>
            <a:r>
              <a:t>Ganache</a:t>
            </a:r>
          </a:p>
          <a:p>
            <a:pPr lvl="1">
              <a:spcBef>
                <a:spcPts val="0"/>
              </a:spcBef>
              <a:buChar char="○"/>
            </a:pPr>
            <a:r>
              <a:t>Truffle’s integrated personal blockchain</a:t>
            </a:r>
          </a:p>
          <a:p>
            <a:pPr lvl="1">
              <a:spcBef>
                <a:spcPts val="0"/>
              </a:spcBef>
              <a:buChar char="○"/>
            </a:pPr>
            <a:r>
              <a:t>Runs on </a:t>
            </a:r>
            <a:r>
              <a:rPr sz="1400">
                <a:latin typeface="Courier New"/>
                <a:ea typeface="Courier New"/>
                <a:cs typeface="Courier New"/>
                <a:sym typeface="Courier New"/>
              </a:rPr>
              <a:t>https://127.0.0.1:7545</a:t>
            </a:r>
            <a:endParaRPr sz="1400">
              <a:latin typeface="Courier New"/>
              <a:ea typeface="Courier New"/>
              <a:cs typeface="Courier New"/>
              <a:sym typeface="Courier New"/>
            </a:endParaRPr>
          </a:p>
          <a:p>
            <a:pPr lvl="1">
              <a:spcBef>
                <a:spcPts val="0"/>
              </a:spcBef>
              <a:buFont typeface="Trebuchet MS"/>
              <a:buChar char="○"/>
            </a:pPr>
            <a:r>
              <a:t>JavaScript implementation of the Eth. blockchain</a:t>
            </a:r>
          </a:p>
          <a:p>
            <a:pPr lvl="1">
              <a:spcBef>
                <a:spcPts val="0"/>
              </a:spcBef>
              <a:buChar char="○"/>
            </a:pPr>
            <a:r>
              <a:t>View of accounts, addresses, private keys, tx’s, and balances</a:t>
            </a:r>
          </a:p>
          <a:p>
            <a:pPr lvl="1">
              <a:spcBef>
                <a:spcPts val="0"/>
              </a:spcBef>
              <a:buChar char="○"/>
            </a:pPr>
            <a:r>
              <a:t>Blockchain output log for debugging</a:t>
            </a:r>
          </a:p>
          <a:p>
            <a:pPr lvl="1">
              <a:spcBef>
                <a:spcPts val="0"/>
              </a:spcBef>
              <a:buChar char="○"/>
            </a:pPr>
            <a:r>
              <a:t>Mining controls</a:t>
            </a:r>
          </a:p>
          <a:p>
            <a:pPr lvl="1">
              <a:spcBef>
                <a:spcPts val="0"/>
              </a:spcBef>
              <a:buChar char="○"/>
            </a:pPr>
            <a:r>
              <a:t>Block Explorer</a:t>
            </a:r>
          </a:p>
          <a:p>
            <a:pPr>
              <a:spcBef>
                <a:spcPts val="0"/>
              </a:spcBef>
              <a:buChar char="●"/>
            </a:pPr>
            <a:r>
              <a:t>Ganache CLI (formerly known as TestRPC)</a:t>
            </a:r>
          </a:p>
          <a:p>
            <a:pPr lvl="1">
              <a:spcBef>
                <a:spcPts val="0"/>
              </a:spcBef>
              <a:buChar char="○"/>
            </a:pPr>
            <a:r>
              <a:t>Runs on </a:t>
            </a:r>
            <a:r>
              <a:rPr sz="1400">
                <a:latin typeface="Courier New"/>
                <a:ea typeface="Courier New"/>
                <a:cs typeface="Courier New"/>
                <a:sym typeface="Courier New"/>
              </a:rPr>
              <a:t>https://127.0.0.1:8545</a:t>
            </a:r>
          </a:p>
        </p:txBody>
      </p:sp>
      <p:pic>
        <p:nvPicPr>
          <p:cNvPr id="82" name="Shape 74" descr="Shape 74"/>
          <p:cNvPicPr>
            <a:picLocks noChangeAspect="1"/>
          </p:cNvPicPr>
          <p:nvPr/>
        </p:nvPicPr>
        <p:blipFill>
          <a:blip r:embed="rId3">
            <a:extLst/>
          </a:blip>
          <a:stretch>
            <a:fillRect/>
          </a:stretch>
        </p:blipFill>
        <p:spPr>
          <a:xfrm>
            <a:off x="6275599" y="3194275"/>
            <a:ext cx="1978352" cy="1099076"/>
          </a:xfrm>
          <a:prstGeom prst="rect">
            <a:avLst/>
          </a:prstGeom>
          <a:ln w="12700">
            <a:miter lim="400000"/>
          </a:ln>
        </p:spPr>
      </p:pic>
      <p:pic>
        <p:nvPicPr>
          <p:cNvPr id="83" name="Shape 75" descr="Shape 75"/>
          <p:cNvPicPr>
            <a:picLocks noChangeAspect="1"/>
          </p:cNvPicPr>
          <p:nvPr/>
        </p:nvPicPr>
        <p:blipFill>
          <a:blip r:embed="rId4">
            <a:extLst/>
          </a:blip>
          <a:stretch>
            <a:fillRect/>
          </a:stretch>
        </p:blipFill>
        <p:spPr>
          <a:xfrm>
            <a:off x="7454886" y="1105119"/>
            <a:ext cx="1219201" cy="1219201"/>
          </a:xfrm>
          <a:prstGeom prst="rect">
            <a:avLst/>
          </a:prstGeom>
          <a:ln w="12700">
            <a:miter lim="400000"/>
          </a:ln>
        </p:spPr>
      </p:pic>
      <p:pic>
        <p:nvPicPr>
          <p:cNvPr id="84" name="Shape 76" descr="Shape 76"/>
          <p:cNvPicPr>
            <a:picLocks noChangeAspect="1"/>
          </p:cNvPicPr>
          <p:nvPr/>
        </p:nvPicPr>
        <p:blipFill>
          <a:blip r:embed="rId5">
            <a:extLst/>
          </a:blip>
          <a:srcRect l="73853" t="63327" r="10178" b="18632"/>
          <a:stretch>
            <a:fillRect/>
          </a:stretch>
        </p:blipFill>
        <p:spPr>
          <a:xfrm>
            <a:off x="6055074" y="864812"/>
            <a:ext cx="1677975" cy="1699774"/>
          </a:xfrm>
          <a:prstGeom prst="rect">
            <a:avLst/>
          </a:prstGeom>
          <a:ln w="12700">
            <a:miter lim="400000"/>
          </a:ln>
        </p:spPr>
      </p:pic>
      <p:grpSp>
        <p:nvGrpSpPr>
          <p:cNvPr id="87" name="Shape 77"/>
          <p:cNvGrpSpPr/>
          <p:nvPr/>
        </p:nvGrpSpPr>
        <p:grpSpPr>
          <a:xfrm>
            <a:off x="1022574" y="3931787"/>
            <a:ext cx="3957301" cy="386051"/>
            <a:chOff x="0" y="0"/>
            <a:chExt cx="3957299" cy="386049"/>
          </a:xfrm>
        </p:grpSpPr>
        <p:sp>
          <p:nvSpPr>
            <p:cNvPr id="85" name="Rounded Rectangle"/>
            <p:cNvSpPr/>
            <p:nvPr/>
          </p:nvSpPr>
          <p:spPr>
            <a:xfrm>
              <a:off x="0" y="22475"/>
              <a:ext cx="3957300" cy="341100"/>
            </a:xfrm>
            <a:prstGeom prst="roundRect">
              <a:avLst>
                <a:gd name="adj" fmla="val 16667"/>
              </a:avLst>
            </a:prstGeom>
            <a:solidFill>
              <a:srgbClr val="CCCCCC"/>
            </a:solidFill>
            <a:ln w="9525" cap="flat">
              <a:solidFill>
                <a:srgbClr val="162F33"/>
              </a:solidFill>
              <a:prstDash val="solid"/>
              <a:round/>
            </a:ln>
            <a:effectLst/>
          </p:spPr>
          <p:txBody>
            <a:bodyPr wrap="square" lIns="45719" tIns="45719" rIns="45719" bIns="45719" numCol="1" anchor="ctr">
              <a:noAutofit/>
            </a:bodyPr>
            <a:lstStyle/>
            <a:p>
              <a:pPr>
                <a:defRPr>
                  <a:latin typeface="Courier New"/>
                  <a:ea typeface="Courier New"/>
                  <a:cs typeface="Courier New"/>
                  <a:sym typeface="Courier New"/>
                </a:defRPr>
              </a:pPr>
            </a:p>
          </p:txBody>
        </p:sp>
        <p:sp>
          <p:nvSpPr>
            <p:cNvPr id="86" name="$ npm install -g ganache-cli"/>
            <p:cNvSpPr txBox="1"/>
            <p:nvPr/>
          </p:nvSpPr>
          <p:spPr>
            <a:xfrm>
              <a:off x="16650" y="0"/>
              <a:ext cx="3924000" cy="386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defRPr>
                  <a:latin typeface="Courier New"/>
                  <a:ea typeface="Courier New"/>
                  <a:cs typeface="Courier New"/>
                  <a:sym typeface="Courier New"/>
                </a:defRPr>
              </a:lvl1pPr>
            </a:lstStyle>
            <a:p>
              <a:pPr/>
              <a:r>
                <a:t>$ npm install -g ganache-cli</a:t>
              </a:r>
            </a:p>
          </p:txBody>
        </p:sp>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1" name="Shape 82" descr="Shape 82"/>
          <p:cNvPicPr>
            <a:picLocks noChangeAspect="1"/>
          </p:cNvPicPr>
          <p:nvPr/>
        </p:nvPicPr>
        <p:blipFill>
          <a:blip r:embed="rId2">
            <a:extLst/>
          </a:blip>
          <a:stretch>
            <a:fillRect/>
          </a:stretch>
        </p:blipFill>
        <p:spPr>
          <a:xfrm>
            <a:off x="458324" y="272187"/>
            <a:ext cx="6722200" cy="4599127"/>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 name="Shape 87"/>
          <p:cNvSpPr txBox="1"/>
          <p:nvPr>
            <p:ph type="title"/>
          </p:nvPr>
        </p:nvSpPr>
        <p:spPr>
          <a:xfrm>
            <a:off x="492918" y="374650"/>
            <a:ext cx="8079600" cy="1243500"/>
          </a:xfrm>
          <a:prstGeom prst="rect">
            <a:avLst/>
          </a:prstGeom>
        </p:spPr>
        <p:txBody>
          <a:bodyPr/>
          <a:lstStyle/>
          <a:p>
            <a:pPr/>
            <a:r>
              <a:t>Ethereum Clients: Test Nets</a:t>
            </a:r>
          </a:p>
        </p:txBody>
      </p:sp>
      <p:sp>
        <p:nvSpPr>
          <p:cNvPr id="94" name="Shape 88"/>
          <p:cNvSpPr txBox="1"/>
          <p:nvPr>
            <p:ph type="body" idx="1"/>
          </p:nvPr>
        </p:nvSpPr>
        <p:spPr>
          <a:xfrm>
            <a:off x="507492" y="1508760"/>
            <a:ext cx="8065200" cy="2824501"/>
          </a:xfrm>
          <a:prstGeom prst="rect">
            <a:avLst/>
          </a:prstGeom>
        </p:spPr>
        <p:txBody>
          <a:bodyPr/>
          <a:lstStyle/>
          <a:p>
            <a:pPr>
              <a:buChar char="●"/>
            </a:pPr>
            <a:r>
              <a:t>Simulate the EVM</a:t>
            </a:r>
          </a:p>
          <a:p>
            <a:pPr>
              <a:spcBef>
                <a:spcPts val="0"/>
              </a:spcBef>
              <a:buChar char="●"/>
            </a:pPr>
            <a:r>
              <a:t>Don’t have to pay for gas to test contracts</a:t>
            </a:r>
          </a:p>
        </p:txBody>
      </p:sp>
      <p:pic>
        <p:nvPicPr>
          <p:cNvPr id="95" name="Shape 89" descr="Shape 89"/>
          <p:cNvPicPr>
            <a:picLocks noChangeAspect="1"/>
          </p:cNvPicPr>
          <p:nvPr/>
        </p:nvPicPr>
        <p:blipFill>
          <a:blip r:embed="rId2">
            <a:extLst/>
          </a:blip>
          <a:srcRect l="0" t="9543" r="0" b="0"/>
          <a:stretch>
            <a:fillRect/>
          </a:stretch>
        </p:blipFill>
        <p:spPr>
          <a:xfrm>
            <a:off x="4197350" y="2604574"/>
            <a:ext cx="3996600" cy="2033652"/>
          </a:xfrm>
          <a:prstGeom prst="rect">
            <a:avLst/>
          </a:prstGeom>
          <a:ln w="12700">
            <a:miter lim="400000"/>
          </a:ln>
        </p:spPr>
      </p:pic>
      <p:pic>
        <p:nvPicPr>
          <p:cNvPr id="96" name="Shape 90" descr="Shape 90"/>
          <p:cNvPicPr>
            <a:picLocks noChangeAspect="1"/>
          </p:cNvPicPr>
          <p:nvPr/>
        </p:nvPicPr>
        <p:blipFill>
          <a:blip r:embed="rId3">
            <a:extLst/>
          </a:blip>
          <a:srcRect l="0" t="0" r="0" b="17095"/>
          <a:stretch>
            <a:fillRect/>
          </a:stretch>
        </p:blipFill>
        <p:spPr>
          <a:xfrm>
            <a:off x="5133425" y="3306448"/>
            <a:ext cx="777226" cy="62987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Metropolitan">
  <a:themeElements>
    <a:clrScheme name="Metropolitan">
      <a:dk1>
        <a:srgbClr val="000000"/>
      </a:dk1>
      <a:lt1>
        <a:srgbClr val="FFFFFF"/>
      </a:lt1>
      <a:dk2>
        <a:srgbClr val="A7A7A7"/>
      </a:dk2>
      <a:lt2>
        <a:srgbClr val="535353"/>
      </a:lt2>
      <a:accent1>
        <a:srgbClr val="CF000F"/>
      </a:accent1>
      <a:accent2>
        <a:srgbClr val="A8B97F"/>
      </a:accent2>
      <a:accent3>
        <a:srgbClr val="9B9256"/>
      </a:accent3>
      <a:accent4>
        <a:srgbClr val="657689"/>
      </a:accent4>
      <a:accent5>
        <a:srgbClr val="7A855D"/>
      </a:accent5>
      <a:accent6>
        <a:srgbClr val="84AC9D"/>
      </a:accent6>
      <a:hlink>
        <a:srgbClr val="0000FF"/>
      </a:hlink>
      <a:folHlink>
        <a:srgbClr val="FF00FF"/>
      </a:folHlink>
    </a:clrScheme>
    <a:fontScheme name="Metropolitan">
      <a:majorFont>
        <a:latin typeface="Arial"/>
        <a:ea typeface="Arial"/>
        <a:cs typeface="Arial"/>
      </a:majorFont>
      <a:minorFont>
        <a:latin typeface="Helvetica"/>
        <a:ea typeface="Helvetica"/>
        <a:cs typeface="Helvetica"/>
      </a:minorFont>
    </a:fontScheme>
    <a:fmtScheme name="Metropolit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etropolitan">
  <a:themeElements>
    <a:clrScheme name="Metropolitan">
      <a:dk1>
        <a:srgbClr val="000000"/>
      </a:dk1>
      <a:lt1>
        <a:srgbClr val="FFFFFF"/>
      </a:lt1>
      <a:dk2>
        <a:srgbClr val="A7A7A7"/>
      </a:dk2>
      <a:lt2>
        <a:srgbClr val="535353"/>
      </a:lt2>
      <a:accent1>
        <a:srgbClr val="CF000F"/>
      </a:accent1>
      <a:accent2>
        <a:srgbClr val="A8B97F"/>
      </a:accent2>
      <a:accent3>
        <a:srgbClr val="9B9256"/>
      </a:accent3>
      <a:accent4>
        <a:srgbClr val="657689"/>
      </a:accent4>
      <a:accent5>
        <a:srgbClr val="7A855D"/>
      </a:accent5>
      <a:accent6>
        <a:srgbClr val="84AC9D"/>
      </a:accent6>
      <a:hlink>
        <a:srgbClr val="0000FF"/>
      </a:hlink>
      <a:folHlink>
        <a:srgbClr val="FF00FF"/>
      </a:folHlink>
    </a:clrScheme>
    <a:fontScheme name="Metropolitan">
      <a:majorFont>
        <a:latin typeface="Arial"/>
        <a:ea typeface="Arial"/>
        <a:cs typeface="Arial"/>
      </a:majorFont>
      <a:minorFont>
        <a:latin typeface="Helvetica"/>
        <a:ea typeface="Helvetica"/>
        <a:cs typeface="Helvetica"/>
      </a:minorFont>
    </a:fontScheme>
    <a:fmtScheme name="Metropolit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